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9" r:id="rId4"/>
    <p:sldId id="258" r:id="rId5"/>
    <p:sldId id="259" r:id="rId6"/>
    <p:sldId id="260" r:id="rId7"/>
    <p:sldId id="261" r:id="rId8"/>
    <p:sldId id="297" r:id="rId9"/>
    <p:sldId id="298" r:id="rId10"/>
    <p:sldId id="300" r:id="rId11"/>
    <p:sldId id="268" r:id="rId12"/>
    <p:sldId id="277" r:id="rId13"/>
    <p:sldId id="276" r:id="rId14"/>
    <p:sldId id="270" r:id="rId15"/>
    <p:sldId id="285" r:id="rId16"/>
    <p:sldId id="271" r:id="rId17"/>
    <p:sldId id="280" r:id="rId18"/>
    <p:sldId id="281" r:id="rId19"/>
    <p:sldId id="282" r:id="rId20"/>
    <p:sldId id="279" r:id="rId21"/>
    <p:sldId id="283" r:id="rId22"/>
    <p:sldId id="286" r:id="rId23"/>
    <p:sldId id="287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3" r:id="rId33"/>
    <p:sldId id="274" r:id="rId34"/>
  </p:sldIdLst>
  <p:sldSz cx="10083800" cy="7556500"/>
  <p:notesSz cx="10083800" cy="7556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A3C36-8F1E-4289-8DE7-C664E02DAA53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08063" y="3636963"/>
            <a:ext cx="8067675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11825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8E63E-679F-4F6F-9122-ADC6043251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81910" y="421640"/>
            <a:ext cx="491997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C020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C020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07999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550663" y="4908117"/>
            <a:ext cx="2480310" cy="2565400"/>
          </a:xfrm>
          <a:custGeom>
            <a:avLst/>
            <a:gdLst/>
            <a:ahLst/>
            <a:cxnLst/>
            <a:rect l="l" t="t" r="r" b="b"/>
            <a:pathLst>
              <a:path w="2480309" h="2565400">
                <a:moveTo>
                  <a:pt x="1261791" y="0"/>
                </a:moveTo>
                <a:lnTo>
                  <a:pt x="1217491" y="0"/>
                </a:lnTo>
                <a:lnTo>
                  <a:pt x="1173213" y="1623"/>
                </a:lnTo>
                <a:lnTo>
                  <a:pt x="1129004" y="4871"/>
                </a:lnTo>
                <a:lnTo>
                  <a:pt x="1084909" y="9742"/>
                </a:lnTo>
                <a:lnTo>
                  <a:pt x="1040973" y="16237"/>
                </a:lnTo>
                <a:lnTo>
                  <a:pt x="997243" y="24355"/>
                </a:lnTo>
                <a:lnTo>
                  <a:pt x="953764" y="34098"/>
                </a:lnTo>
                <a:lnTo>
                  <a:pt x="910581" y="45464"/>
                </a:lnTo>
                <a:lnTo>
                  <a:pt x="867740" y="58454"/>
                </a:lnTo>
                <a:lnTo>
                  <a:pt x="825288" y="73067"/>
                </a:lnTo>
                <a:lnTo>
                  <a:pt x="783268" y="89305"/>
                </a:lnTo>
                <a:lnTo>
                  <a:pt x="741728" y="107166"/>
                </a:lnTo>
                <a:lnTo>
                  <a:pt x="700712" y="126651"/>
                </a:lnTo>
                <a:lnTo>
                  <a:pt x="660266" y="147759"/>
                </a:lnTo>
                <a:lnTo>
                  <a:pt x="620437" y="170491"/>
                </a:lnTo>
                <a:lnTo>
                  <a:pt x="581269" y="194847"/>
                </a:lnTo>
                <a:lnTo>
                  <a:pt x="542808" y="220827"/>
                </a:lnTo>
                <a:lnTo>
                  <a:pt x="505099" y="248430"/>
                </a:lnTo>
                <a:lnTo>
                  <a:pt x="468189" y="277658"/>
                </a:lnTo>
                <a:lnTo>
                  <a:pt x="432123" y="308509"/>
                </a:lnTo>
                <a:lnTo>
                  <a:pt x="396947" y="340983"/>
                </a:lnTo>
                <a:lnTo>
                  <a:pt x="362706" y="375082"/>
                </a:lnTo>
                <a:lnTo>
                  <a:pt x="329732" y="410575"/>
                </a:lnTo>
                <a:lnTo>
                  <a:pt x="298329" y="447028"/>
                </a:lnTo>
                <a:lnTo>
                  <a:pt x="268496" y="484393"/>
                </a:lnTo>
                <a:lnTo>
                  <a:pt x="240233" y="522622"/>
                </a:lnTo>
                <a:lnTo>
                  <a:pt x="213541" y="561671"/>
                </a:lnTo>
                <a:lnTo>
                  <a:pt x="188418" y="601491"/>
                </a:lnTo>
                <a:lnTo>
                  <a:pt x="164866" y="642036"/>
                </a:lnTo>
                <a:lnTo>
                  <a:pt x="142884" y="683259"/>
                </a:lnTo>
                <a:lnTo>
                  <a:pt x="122472" y="725114"/>
                </a:lnTo>
                <a:lnTo>
                  <a:pt x="103630" y="767553"/>
                </a:lnTo>
                <a:lnTo>
                  <a:pt x="86358" y="810530"/>
                </a:lnTo>
                <a:lnTo>
                  <a:pt x="70657" y="853998"/>
                </a:lnTo>
                <a:lnTo>
                  <a:pt x="56525" y="897911"/>
                </a:lnTo>
                <a:lnTo>
                  <a:pt x="43964" y="942221"/>
                </a:lnTo>
                <a:lnTo>
                  <a:pt x="32973" y="986881"/>
                </a:lnTo>
                <a:lnTo>
                  <a:pt x="23552" y="1031846"/>
                </a:lnTo>
                <a:lnTo>
                  <a:pt x="15701" y="1077068"/>
                </a:lnTo>
                <a:lnTo>
                  <a:pt x="9420" y="1122501"/>
                </a:lnTo>
                <a:lnTo>
                  <a:pt x="4710" y="1168097"/>
                </a:lnTo>
                <a:lnTo>
                  <a:pt x="1570" y="1213810"/>
                </a:lnTo>
                <a:lnTo>
                  <a:pt x="0" y="1259593"/>
                </a:lnTo>
                <a:lnTo>
                  <a:pt x="0" y="1305400"/>
                </a:lnTo>
                <a:lnTo>
                  <a:pt x="1570" y="1351183"/>
                </a:lnTo>
                <a:lnTo>
                  <a:pt x="4710" y="1396896"/>
                </a:lnTo>
                <a:lnTo>
                  <a:pt x="9420" y="1442492"/>
                </a:lnTo>
                <a:lnTo>
                  <a:pt x="15701" y="1487925"/>
                </a:lnTo>
                <a:lnTo>
                  <a:pt x="23552" y="1533147"/>
                </a:lnTo>
                <a:lnTo>
                  <a:pt x="32973" y="1578112"/>
                </a:lnTo>
                <a:lnTo>
                  <a:pt x="43964" y="1622773"/>
                </a:lnTo>
                <a:lnTo>
                  <a:pt x="56525" y="1667083"/>
                </a:lnTo>
                <a:lnTo>
                  <a:pt x="70657" y="1710995"/>
                </a:lnTo>
                <a:lnTo>
                  <a:pt x="86358" y="1754463"/>
                </a:lnTo>
                <a:lnTo>
                  <a:pt x="103630" y="1797440"/>
                </a:lnTo>
                <a:lnTo>
                  <a:pt x="122472" y="1839879"/>
                </a:lnTo>
                <a:lnTo>
                  <a:pt x="142884" y="1881734"/>
                </a:lnTo>
                <a:lnTo>
                  <a:pt x="164866" y="1922957"/>
                </a:lnTo>
                <a:lnTo>
                  <a:pt x="188418" y="1963502"/>
                </a:lnTo>
                <a:lnTo>
                  <a:pt x="213541" y="2003322"/>
                </a:lnTo>
                <a:lnTo>
                  <a:pt x="240233" y="2042371"/>
                </a:lnTo>
                <a:lnTo>
                  <a:pt x="268496" y="2080600"/>
                </a:lnTo>
                <a:lnTo>
                  <a:pt x="298329" y="2117965"/>
                </a:lnTo>
                <a:lnTo>
                  <a:pt x="329732" y="2154418"/>
                </a:lnTo>
                <a:lnTo>
                  <a:pt x="362706" y="2189912"/>
                </a:lnTo>
                <a:lnTo>
                  <a:pt x="396947" y="2224010"/>
                </a:lnTo>
                <a:lnTo>
                  <a:pt x="432123" y="2256485"/>
                </a:lnTo>
                <a:lnTo>
                  <a:pt x="468189" y="2287335"/>
                </a:lnTo>
                <a:lnTo>
                  <a:pt x="505099" y="2316563"/>
                </a:lnTo>
                <a:lnTo>
                  <a:pt x="542808" y="2344166"/>
                </a:lnTo>
                <a:lnTo>
                  <a:pt x="581269" y="2370146"/>
                </a:lnTo>
                <a:lnTo>
                  <a:pt x="620437" y="2394502"/>
                </a:lnTo>
                <a:lnTo>
                  <a:pt x="660266" y="2417234"/>
                </a:lnTo>
                <a:lnTo>
                  <a:pt x="700712" y="2438342"/>
                </a:lnTo>
                <a:lnTo>
                  <a:pt x="741728" y="2457827"/>
                </a:lnTo>
                <a:lnTo>
                  <a:pt x="783268" y="2475688"/>
                </a:lnTo>
                <a:lnTo>
                  <a:pt x="825288" y="2491926"/>
                </a:lnTo>
                <a:lnTo>
                  <a:pt x="867740" y="2506539"/>
                </a:lnTo>
                <a:lnTo>
                  <a:pt x="910581" y="2519529"/>
                </a:lnTo>
                <a:lnTo>
                  <a:pt x="953764" y="2530895"/>
                </a:lnTo>
                <a:lnTo>
                  <a:pt x="997243" y="2540638"/>
                </a:lnTo>
                <a:lnTo>
                  <a:pt x="1040973" y="2548756"/>
                </a:lnTo>
                <a:lnTo>
                  <a:pt x="1084909" y="2555251"/>
                </a:lnTo>
                <a:lnTo>
                  <a:pt x="1129004" y="2560122"/>
                </a:lnTo>
                <a:lnTo>
                  <a:pt x="1173213" y="2563370"/>
                </a:lnTo>
                <a:lnTo>
                  <a:pt x="1217491" y="2564994"/>
                </a:lnTo>
                <a:lnTo>
                  <a:pt x="1261791" y="2564994"/>
                </a:lnTo>
                <a:lnTo>
                  <a:pt x="1306069" y="2563370"/>
                </a:lnTo>
                <a:lnTo>
                  <a:pt x="1350278" y="2560122"/>
                </a:lnTo>
                <a:lnTo>
                  <a:pt x="1394373" y="2555251"/>
                </a:lnTo>
                <a:lnTo>
                  <a:pt x="1438308" y="2548756"/>
                </a:lnTo>
                <a:lnTo>
                  <a:pt x="1482039" y="2540638"/>
                </a:lnTo>
                <a:lnTo>
                  <a:pt x="1525518" y="2530895"/>
                </a:lnTo>
                <a:lnTo>
                  <a:pt x="1568701" y="2519529"/>
                </a:lnTo>
                <a:lnTo>
                  <a:pt x="1611541" y="2506539"/>
                </a:lnTo>
                <a:lnTo>
                  <a:pt x="1653994" y="2491926"/>
                </a:lnTo>
                <a:lnTo>
                  <a:pt x="1696013" y="2475688"/>
                </a:lnTo>
                <a:lnTo>
                  <a:pt x="1737554" y="2457827"/>
                </a:lnTo>
                <a:lnTo>
                  <a:pt x="1778569" y="2438342"/>
                </a:lnTo>
                <a:lnTo>
                  <a:pt x="1819015" y="2417234"/>
                </a:lnTo>
                <a:lnTo>
                  <a:pt x="1858845" y="2394502"/>
                </a:lnTo>
                <a:lnTo>
                  <a:pt x="1898013" y="2370146"/>
                </a:lnTo>
                <a:lnTo>
                  <a:pt x="1936474" y="2344166"/>
                </a:lnTo>
                <a:lnTo>
                  <a:pt x="1974182" y="2316563"/>
                </a:lnTo>
                <a:lnTo>
                  <a:pt x="2011092" y="2287335"/>
                </a:lnTo>
                <a:lnTo>
                  <a:pt x="2047158" y="2256485"/>
                </a:lnTo>
                <a:lnTo>
                  <a:pt x="2082335" y="2224010"/>
                </a:lnTo>
                <a:lnTo>
                  <a:pt x="2116576" y="2189912"/>
                </a:lnTo>
                <a:lnTo>
                  <a:pt x="2149636" y="2154418"/>
                </a:lnTo>
                <a:lnTo>
                  <a:pt x="2181121" y="2117965"/>
                </a:lnTo>
                <a:lnTo>
                  <a:pt x="2211032" y="2080600"/>
                </a:lnTo>
                <a:lnTo>
                  <a:pt x="2239369" y="2042371"/>
                </a:lnTo>
                <a:lnTo>
                  <a:pt x="2266132" y="2003322"/>
                </a:lnTo>
                <a:lnTo>
                  <a:pt x="2291321" y="1963502"/>
                </a:lnTo>
                <a:lnTo>
                  <a:pt x="2314935" y="1922957"/>
                </a:lnTo>
                <a:lnTo>
                  <a:pt x="2336975" y="1881734"/>
                </a:lnTo>
                <a:lnTo>
                  <a:pt x="2357440" y="1839879"/>
                </a:lnTo>
                <a:lnTo>
                  <a:pt x="2376332" y="1797440"/>
                </a:lnTo>
                <a:lnTo>
                  <a:pt x="2393649" y="1754463"/>
                </a:lnTo>
                <a:lnTo>
                  <a:pt x="2409391" y="1710995"/>
                </a:lnTo>
                <a:lnTo>
                  <a:pt x="2423560" y="1667083"/>
                </a:lnTo>
                <a:lnTo>
                  <a:pt x="2436154" y="1622773"/>
                </a:lnTo>
                <a:lnTo>
                  <a:pt x="2447174" y="1578112"/>
                </a:lnTo>
                <a:lnTo>
                  <a:pt x="2456620" y="1533147"/>
                </a:lnTo>
                <a:lnTo>
                  <a:pt x="2464491" y="1487925"/>
                </a:lnTo>
                <a:lnTo>
                  <a:pt x="2470788" y="1442492"/>
                </a:lnTo>
                <a:lnTo>
                  <a:pt x="2475511" y="1396896"/>
                </a:lnTo>
                <a:lnTo>
                  <a:pt x="2478660" y="1351183"/>
                </a:lnTo>
                <a:lnTo>
                  <a:pt x="2480234" y="1305400"/>
                </a:lnTo>
                <a:lnTo>
                  <a:pt x="2480234" y="1259593"/>
                </a:lnTo>
                <a:lnTo>
                  <a:pt x="2478660" y="1213810"/>
                </a:lnTo>
                <a:lnTo>
                  <a:pt x="2475511" y="1168097"/>
                </a:lnTo>
                <a:lnTo>
                  <a:pt x="2470788" y="1122501"/>
                </a:lnTo>
                <a:lnTo>
                  <a:pt x="2464491" y="1077068"/>
                </a:lnTo>
                <a:lnTo>
                  <a:pt x="2456620" y="1031846"/>
                </a:lnTo>
                <a:lnTo>
                  <a:pt x="2447174" y="986881"/>
                </a:lnTo>
                <a:lnTo>
                  <a:pt x="2436154" y="942221"/>
                </a:lnTo>
                <a:lnTo>
                  <a:pt x="2423560" y="897911"/>
                </a:lnTo>
                <a:lnTo>
                  <a:pt x="2409391" y="853998"/>
                </a:lnTo>
                <a:lnTo>
                  <a:pt x="2393649" y="810530"/>
                </a:lnTo>
                <a:lnTo>
                  <a:pt x="2376332" y="767553"/>
                </a:lnTo>
                <a:lnTo>
                  <a:pt x="2357440" y="725114"/>
                </a:lnTo>
                <a:lnTo>
                  <a:pt x="2336975" y="683259"/>
                </a:lnTo>
                <a:lnTo>
                  <a:pt x="2314935" y="642036"/>
                </a:lnTo>
                <a:lnTo>
                  <a:pt x="2291321" y="601491"/>
                </a:lnTo>
                <a:lnTo>
                  <a:pt x="2266132" y="561671"/>
                </a:lnTo>
                <a:lnTo>
                  <a:pt x="2239369" y="522622"/>
                </a:lnTo>
                <a:lnTo>
                  <a:pt x="2211032" y="484393"/>
                </a:lnTo>
                <a:lnTo>
                  <a:pt x="2181121" y="447028"/>
                </a:lnTo>
                <a:lnTo>
                  <a:pt x="2149636" y="410575"/>
                </a:lnTo>
                <a:lnTo>
                  <a:pt x="2116576" y="375082"/>
                </a:lnTo>
                <a:lnTo>
                  <a:pt x="2082335" y="340983"/>
                </a:lnTo>
                <a:lnTo>
                  <a:pt x="2047158" y="308509"/>
                </a:lnTo>
                <a:lnTo>
                  <a:pt x="2011092" y="277658"/>
                </a:lnTo>
                <a:lnTo>
                  <a:pt x="1974182" y="248430"/>
                </a:lnTo>
                <a:lnTo>
                  <a:pt x="1936474" y="220827"/>
                </a:lnTo>
                <a:lnTo>
                  <a:pt x="1898013" y="194847"/>
                </a:lnTo>
                <a:lnTo>
                  <a:pt x="1858845" y="170491"/>
                </a:lnTo>
                <a:lnTo>
                  <a:pt x="1819015" y="147759"/>
                </a:lnTo>
                <a:lnTo>
                  <a:pt x="1778569" y="126651"/>
                </a:lnTo>
                <a:lnTo>
                  <a:pt x="1737554" y="107166"/>
                </a:lnTo>
                <a:lnTo>
                  <a:pt x="1696013" y="89305"/>
                </a:lnTo>
                <a:lnTo>
                  <a:pt x="1653994" y="73067"/>
                </a:lnTo>
                <a:lnTo>
                  <a:pt x="1611541" y="58454"/>
                </a:lnTo>
                <a:lnTo>
                  <a:pt x="1568701" y="45464"/>
                </a:lnTo>
                <a:lnTo>
                  <a:pt x="1525518" y="34098"/>
                </a:lnTo>
                <a:lnTo>
                  <a:pt x="1482039" y="24355"/>
                </a:lnTo>
                <a:lnTo>
                  <a:pt x="1438308" y="16237"/>
                </a:lnTo>
                <a:lnTo>
                  <a:pt x="1394373" y="9742"/>
                </a:lnTo>
                <a:lnTo>
                  <a:pt x="1350278" y="4871"/>
                </a:lnTo>
                <a:lnTo>
                  <a:pt x="1306069" y="1623"/>
                </a:lnTo>
                <a:lnTo>
                  <a:pt x="1261791" y="0"/>
                </a:lnTo>
                <a:close/>
              </a:path>
            </a:pathLst>
          </a:custGeom>
          <a:solidFill>
            <a:srgbClr val="C9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321040" y="5303520"/>
            <a:ext cx="907415" cy="812800"/>
          </a:xfrm>
          <a:custGeom>
            <a:avLst/>
            <a:gdLst/>
            <a:ahLst/>
            <a:cxnLst/>
            <a:rect l="l" t="t" r="r" b="b"/>
            <a:pathLst>
              <a:path w="907415" h="812800">
                <a:moveTo>
                  <a:pt x="795020" y="461009"/>
                </a:moveTo>
                <a:lnTo>
                  <a:pt x="111760" y="461009"/>
                </a:lnTo>
                <a:lnTo>
                  <a:pt x="111760" y="772159"/>
                </a:lnTo>
                <a:lnTo>
                  <a:pt x="112593" y="788154"/>
                </a:lnTo>
                <a:lnTo>
                  <a:pt x="117475" y="801052"/>
                </a:lnTo>
                <a:lnTo>
                  <a:pt x="129976" y="809664"/>
                </a:lnTo>
                <a:lnTo>
                  <a:pt x="153670" y="812799"/>
                </a:lnTo>
                <a:lnTo>
                  <a:pt x="350520" y="812799"/>
                </a:lnTo>
                <a:lnTo>
                  <a:pt x="350520" y="500379"/>
                </a:lnTo>
                <a:lnTo>
                  <a:pt x="795020" y="500379"/>
                </a:lnTo>
                <a:lnTo>
                  <a:pt x="795020" y="461009"/>
                </a:lnTo>
                <a:close/>
              </a:path>
              <a:path w="907415" h="812800">
                <a:moveTo>
                  <a:pt x="795020" y="500379"/>
                </a:moveTo>
                <a:lnTo>
                  <a:pt x="556260" y="500379"/>
                </a:lnTo>
                <a:lnTo>
                  <a:pt x="556260" y="812799"/>
                </a:lnTo>
                <a:lnTo>
                  <a:pt x="763270" y="812799"/>
                </a:lnTo>
                <a:lnTo>
                  <a:pt x="781089" y="809664"/>
                </a:lnTo>
                <a:lnTo>
                  <a:pt x="790575" y="801052"/>
                </a:lnTo>
                <a:lnTo>
                  <a:pt x="794345" y="788154"/>
                </a:lnTo>
                <a:lnTo>
                  <a:pt x="795020" y="772159"/>
                </a:lnTo>
                <a:lnTo>
                  <a:pt x="795020" y="500379"/>
                </a:lnTo>
                <a:close/>
              </a:path>
              <a:path w="907415" h="812800">
                <a:moveTo>
                  <a:pt x="453390" y="0"/>
                </a:moveTo>
                <a:lnTo>
                  <a:pt x="415290" y="15239"/>
                </a:lnTo>
                <a:lnTo>
                  <a:pt x="10160" y="421639"/>
                </a:lnTo>
                <a:lnTo>
                  <a:pt x="0" y="449421"/>
                </a:lnTo>
                <a:lnTo>
                  <a:pt x="9445" y="457894"/>
                </a:lnTo>
                <a:lnTo>
                  <a:pt x="27940" y="461009"/>
                </a:lnTo>
                <a:lnTo>
                  <a:pt x="880110" y="461009"/>
                </a:lnTo>
                <a:lnTo>
                  <a:pt x="898048" y="457894"/>
                </a:lnTo>
                <a:lnTo>
                  <a:pt x="907415" y="449421"/>
                </a:lnTo>
                <a:lnTo>
                  <a:pt x="907256" y="436899"/>
                </a:lnTo>
                <a:lnTo>
                  <a:pt x="896620" y="421639"/>
                </a:lnTo>
                <a:lnTo>
                  <a:pt x="491490" y="15239"/>
                </a:lnTo>
                <a:lnTo>
                  <a:pt x="473511" y="3809"/>
                </a:lnTo>
                <a:lnTo>
                  <a:pt x="4533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C020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10079990" y="0"/>
                </a:moveTo>
                <a:lnTo>
                  <a:pt x="0" y="0"/>
                </a:lnTo>
                <a:lnTo>
                  <a:pt x="0" y="7559040"/>
                </a:lnTo>
                <a:lnTo>
                  <a:pt x="10079990" y="7559040"/>
                </a:lnTo>
                <a:lnTo>
                  <a:pt x="10079990" y="0"/>
                </a:lnTo>
                <a:close/>
              </a:path>
            </a:pathLst>
          </a:custGeom>
          <a:solidFill>
            <a:srgbClr val="C9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1910" y="421640"/>
            <a:ext cx="491997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25" y="1661160"/>
            <a:ext cx="8947149" cy="470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C4C4C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6519" y="6269990"/>
            <a:ext cx="2093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</a:rPr>
              <a:t>SNMP</a:t>
            </a:r>
            <a:r>
              <a:rPr sz="2800" spc="-85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TRAP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C6791A3-4883-4A40-9C96-27B82F460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53" y="1817609"/>
            <a:ext cx="9431887" cy="96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PT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Snmptrapd recebendo a mensagem de trap, a escrita do log pode será feita peo </a:t>
            </a: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r>
              <a:rPr kumimoji="0" lang="pt-PT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ou pelo daemon do SNMPTT.</a:t>
            </a: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EE800DA6-5AEE-4C78-BF69-214CE7691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3300" y="503313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spc="-20" dirty="0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788E0D0-DF11-4001-B2E1-0B56145F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  <p:graphicFrame>
        <p:nvGraphicFramePr>
          <p:cNvPr id="26" name="Content Placeholder 6">
            <a:extLst>
              <a:ext uri="{FF2B5EF4-FFF2-40B4-BE49-F238E27FC236}">
                <a16:creationId xmlns:a16="http://schemas.microsoft.com/office/drawing/2014/main" id="{9E696E0A-26FB-4E3D-9650-DD6FC59A9F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09012"/>
              </p:ext>
            </p:extLst>
          </p:nvPr>
        </p:nvGraphicFramePr>
        <p:xfrm>
          <a:off x="698500" y="3299675"/>
          <a:ext cx="81592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633">
                  <a:extLst>
                    <a:ext uri="{9D8B030D-6E8A-4147-A177-3AD203B41FA5}">
                      <a16:colId xmlns:a16="http://schemas.microsoft.com/office/drawing/2014/main" val="856312417"/>
                    </a:ext>
                  </a:extLst>
                </a:gridCol>
                <a:gridCol w="2335914">
                  <a:extLst>
                    <a:ext uri="{9D8B030D-6E8A-4147-A177-3AD203B41FA5}">
                      <a16:colId xmlns:a16="http://schemas.microsoft.com/office/drawing/2014/main" val="390217474"/>
                    </a:ext>
                  </a:extLst>
                </a:gridCol>
                <a:gridCol w="621467">
                  <a:extLst>
                    <a:ext uri="{9D8B030D-6E8A-4147-A177-3AD203B41FA5}">
                      <a16:colId xmlns:a16="http://schemas.microsoft.com/office/drawing/2014/main" val="2213964101"/>
                    </a:ext>
                  </a:extLst>
                </a:gridCol>
                <a:gridCol w="2416285">
                  <a:extLst>
                    <a:ext uri="{9D8B030D-6E8A-4147-A177-3AD203B41FA5}">
                      <a16:colId xmlns:a16="http://schemas.microsoft.com/office/drawing/2014/main" val="2063003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Perl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SNMPTT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MIBs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Not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9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Trap formatting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Configuration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5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Trap matching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Verdana" panose="020B0604030504040204" pitchFamily="34" charset="0"/>
                        </a:rPr>
                        <a:t>snmptrap</a:t>
                      </a:r>
                      <a:r>
                        <a:rPr lang="en-US" dirty="0"/>
                        <a:t>["PCRE"]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vs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Verdana" panose="020B0604030504040204" pitchFamily="34" charset="0"/>
                        </a:rPr>
                        <a:t>snmptrap</a:t>
                      </a:r>
                      <a:r>
                        <a:rPr lang="en-US" dirty="0"/>
                        <a:t>["PCRE"]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33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Unknown traps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Verdana" panose="020B0604030504040204" pitchFamily="34" charset="0"/>
                        </a:rPr>
                        <a:t>snmptrap.fallback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Configuration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60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Accept or reject trap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67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</a:rPr>
                        <a:t>Search and replace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i="0" dirty="0">
                        <a:latin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panose="020B060403050404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73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08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>
            <a:extLst>
              <a:ext uri="{FF2B5EF4-FFF2-40B4-BE49-F238E27FC236}">
                <a16:creationId xmlns:a16="http://schemas.microsoft.com/office/drawing/2014/main" id="{8454B754-6E0A-4C81-8311-E5425DB07601}"/>
              </a:ext>
            </a:extLst>
          </p:cNvPr>
          <p:cNvSpPr/>
          <p:nvPr/>
        </p:nvSpPr>
        <p:spPr>
          <a:xfrm>
            <a:off x="389610" y="3244850"/>
            <a:ext cx="9227819" cy="28996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endParaRPr lang="en-US" sz="16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421640"/>
            <a:ext cx="7924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613446" y="1702040"/>
            <a:ext cx="8780146" cy="4152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Verdana"/>
                <a:cs typeface="Verdana"/>
              </a:rPr>
              <a:t>Configuração </a:t>
            </a:r>
            <a:r>
              <a:rPr sz="2400" b="1" spc="-5" dirty="0">
                <a:latin typeface="Verdana"/>
                <a:cs typeface="Verdana"/>
              </a:rPr>
              <a:t>do SNMP trap </a:t>
            </a:r>
            <a:r>
              <a:rPr sz="2400" b="1" spc="-10" dirty="0">
                <a:latin typeface="Verdana"/>
                <a:cs typeface="Verdana"/>
              </a:rPr>
              <a:t>no</a:t>
            </a:r>
            <a:r>
              <a:rPr sz="2400" b="1" spc="-3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zabbix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Verdana"/>
                <a:cs typeface="Verdana"/>
              </a:rPr>
              <a:t>Pre-requisitos </a:t>
            </a:r>
            <a:r>
              <a:rPr sz="2400" b="1" spc="-5" dirty="0">
                <a:latin typeface="Verdana"/>
                <a:cs typeface="Verdana"/>
              </a:rPr>
              <a:t>no</a:t>
            </a:r>
            <a:r>
              <a:rPr sz="2400" b="1" spc="-2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centos</a:t>
            </a:r>
            <a:endParaRPr lang="pt-BR" sz="4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pt-BR" sz="4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#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yum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install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epel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-release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pt-BR" sz="2800" dirty="0"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#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yum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install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-y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perl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-Sys-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Syslog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netsnmp-perl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snmptt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net-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snmp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perl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net-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snmp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utils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net-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snmp</a:t>
            </a:r>
            <a:endParaRPr sz="2800" dirty="0"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8F59466-1211-4FCB-A204-548EF8BD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ECF579-F016-45E7-A748-F2AD50D7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245676"/>
            <a:ext cx="8801100" cy="553998"/>
          </a:xfrm>
        </p:spPr>
        <p:txBody>
          <a:bodyPr/>
          <a:lstStyle/>
          <a:p>
            <a:pPr algn="ctr"/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44F6F-2344-4E4F-BC9A-635F20C2CD35}"/>
              </a:ext>
            </a:extLst>
          </p:cNvPr>
          <p:cNvSpPr txBox="1">
            <a:spLocks/>
          </p:cNvSpPr>
          <p:nvPr/>
        </p:nvSpPr>
        <p:spPr>
          <a:xfrm>
            <a:off x="628650" y="1302936"/>
            <a:ext cx="7983199" cy="52269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2400" b="1" i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kern="0" dirty="0"/>
              <a:t>Download e </a:t>
            </a:r>
            <a:r>
              <a:rPr lang="en-US" sz="2000" kern="0" dirty="0" err="1"/>
              <a:t>extração</a:t>
            </a:r>
            <a:r>
              <a:rPr lang="en-US" sz="2000" kern="0" dirty="0"/>
              <a:t> the script</a:t>
            </a:r>
          </a:p>
        </p:txBody>
      </p:sp>
      <p:sp>
        <p:nvSpPr>
          <p:cNvPr id="6" name="TextShape 5">
            <a:extLst>
              <a:ext uri="{FF2B5EF4-FFF2-40B4-BE49-F238E27FC236}">
                <a16:creationId xmlns:a16="http://schemas.microsoft.com/office/drawing/2014/main" id="{AD0512E3-ED9C-4511-A8F6-5B427BD9DC91}"/>
              </a:ext>
            </a:extLst>
          </p:cNvPr>
          <p:cNvSpPr txBox="1"/>
          <p:nvPr/>
        </p:nvSpPr>
        <p:spPr>
          <a:xfrm>
            <a:off x="628650" y="3074219"/>
            <a:ext cx="7873646" cy="5348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Copiar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script and concede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permissão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D44ACB2-3D5D-45C0-8083-7376F267D178}"/>
              </a:ext>
            </a:extLst>
          </p:cNvPr>
          <p:cNvSpPr/>
          <p:nvPr/>
        </p:nvSpPr>
        <p:spPr>
          <a:xfrm>
            <a:off x="488953" y="3487415"/>
            <a:ext cx="8323274" cy="790298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cp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./zabbix-4.0.*/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misc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snmptrap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zabbix_trap_receiver.pl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usr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/bin</a:t>
            </a:r>
          </a:p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chmod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+x 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usr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/bin/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zabbix_trap_receiver.pl</a:t>
            </a:r>
            <a:endParaRPr lang="en-US" sz="16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819504DB-7ACB-4EA4-B4D8-FF0E426D6D55}"/>
              </a:ext>
            </a:extLst>
          </p:cNvPr>
          <p:cNvSpPr/>
          <p:nvPr/>
        </p:nvSpPr>
        <p:spPr>
          <a:xfrm>
            <a:off x="488953" y="1733364"/>
            <a:ext cx="8323274" cy="107496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wget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https://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sourceforge.net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/projects/zabbix/files/ZABBIX%20Latest%20\</a:t>
            </a:r>
          </a:p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Development/4.0.0/zabbix-4.0.0.tar.gz</a:t>
            </a:r>
          </a:p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tar -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zxvf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zabbix-4.0.</a:t>
            </a:r>
            <a:r>
              <a:rPr lang="en-US" sz="1600" spc="-1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.tar.gz</a:t>
            </a:r>
          </a:p>
        </p:txBody>
      </p:sp>
      <p:sp>
        <p:nvSpPr>
          <p:cNvPr id="9" name="TextShape 5">
            <a:extLst>
              <a:ext uri="{FF2B5EF4-FFF2-40B4-BE49-F238E27FC236}">
                <a16:creationId xmlns:a16="http://schemas.microsoft.com/office/drawing/2014/main" id="{17ED1485-79A2-44A9-8D03-3D5907830DF3}"/>
              </a:ext>
            </a:extLst>
          </p:cNvPr>
          <p:cNvSpPr txBox="1"/>
          <p:nvPr/>
        </p:nvSpPr>
        <p:spPr>
          <a:xfrm>
            <a:off x="628649" y="4559538"/>
            <a:ext cx="8218233" cy="5348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Perl trap receiver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configurado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dentro do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snmptrapd</a:t>
            </a:r>
            <a:endParaRPr lang="en-US" sz="20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D34A323-1711-489E-9079-09D20FEAFFD1}"/>
              </a:ext>
            </a:extLst>
          </p:cNvPr>
          <p:cNvSpPr/>
          <p:nvPr/>
        </p:nvSpPr>
        <p:spPr>
          <a:xfrm>
            <a:off x="523609" y="4962439"/>
            <a:ext cx="8323274" cy="1588802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vi 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snmp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snmptrapd.conf</a:t>
            </a:r>
            <a:endParaRPr lang="en-US" sz="16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authCommunity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execute &lt;community&gt;</a:t>
            </a:r>
          </a:p>
          <a:p>
            <a:pPr>
              <a:lnSpc>
                <a:spcPct val="150000"/>
              </a:lnSpc>
            </a:pP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perl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"/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usr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/bin/zabbix_trap_receiver.pl";</a:t>
            </a:r>
          </a:p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service 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snmptrapd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restart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D6C54B2-D9B1-48CB-AE5D-704BDA31A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6624136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>
            <a:extLst>
              <a:ext uri="{FF2B5EF4-FFF2-40B4-BE49-F238E27FC236}">
                <a16:creationId xmlns:a16="http://schemas.microsoft.com/office/drawing/2014/main" id="{67246526-4924-4965-9DBF-7684090AC196}"/>
              </a:ext>
            </a:extLst>
          </p:cNvPr>
          <p:cNvSpPr/>
          <p:nvPr/>
        </p:nvSpPr>
        <p:spPr>
          <a:xfrm>
            <a:off x="427990" y="2787650"/>
            <a:ext cx="9193529" cy="3581399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endParaRPr lang="en-US" sz="16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18819" y="1647190"/>
            <a:ext cx="8754745" cy="42556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85">
              <a:lnSpc>
                <a:spcPct val="100000"/>
              </a:lnSpc>
              <a:spcBef>
                <a:spcPts val="890"/>
              </a:spcBef>
              <a:buAutoNum type="arabicPlain"/>
              <a:tabLst>
                <a:tab pos="312420" algn="l"/>
              </a:tabLst>
            </a:pPr>
            <a:r>
              <a:rPr sz="2400" dirty="0">
                <a:latin typeface="Verdana"/>
                <a:cs typeface="Verdana"/>
              </a:rPr>
              <a:t>- </a:t>
            </a:r>
            <a:r>
              <a:rPr sz="2400" spc="-25" dirty="0">
                <a:latin typeface="Verdana"/>
                <a:cs typeface="Verdana"/>
              </a:rPr>
              <a:t>zabbix_server.conf </a:t>
            </a:r>
            <a:r>
              <a:rPr sz="2400" dirty="0">
                <a:latin typeface="Verdana"/>
                <a:cs typeface="Verdana"/>
              </a:rPr>
              <a:t>- </a:t>
            </a:r>
            <a:r>
              <a:rPr sz="2400" spc="-5" dirty="0">
                <a:latin typeface="Verdana"/>
                <a:cs typeface="Verdana"/>
              </a:rPr>
              <a:t>configure </a:t>
            </a:r>
            <a:r>
              <a:rPr sz="2400" dirty="0">
                <a:latin typeface="Verdana"/>
                <a:cs typeface="Verdana"/>
              </a:rPr>
              <a:t>o </a:t>
            </a:r>
            <a:r>
              <a:rPr sz="2400" spc="-15" dirty="0">
                <a:latin typeface="Verdana"/>
                <a:cs typeface="Verdana"/>
              </a:rPr>
              <a:t>Zabbix para </a:t>
            </a:r>
            <a:r>
              <a:rPr sz="2400" spc="-5" dirty="0">
                <a:latin typeface="Verdana"/>
                <a:cs typeface="Verdana"/>
              </a:rPr>
              <a:t>iniciar </a:t>
            </a:r>
            <a:r>
              <a:rPr sz="2400" dirty="0">
                <a:latin typeface="Verdana"/>
                <a:cs typeface="Verdana"/>
              </a:rPr>
              <a:t>o  </a:t>
            </a:r>
            <a:endParaRPr lang="pt-BR" sz="2400" dirty="0">
              <a:latin typeface="Verdana"/>
              <a:cs typeface="Verdana"/>
            </a:endParaRPr>
          </a:p>
          <a:p>
            <a:pPr marL="12700" marR="45085">
              <a:lnSpc>
                <a:spcPct val="100000"/>
              </a:lnSpc>
              <a:spcBef>
                <a:spcPts val="890"/>
              </a:spcBef>
              <a:tabLst>
                <a:tab pos="312420" algn="l"/>
              </a:tabLst>
            </a:pPr>
            <a:r>
              <a:rPr sz="2400" dirty="0">
                <a:latin typeface="Verdana"/>
                <a:cs typeface="Verdana"/>
              </a:rPr>
              <a:t>SNMP </a:t>
            </a:r>
            <a:r>
              <a:rPr sz="2400" spc="-10" dirty="0">
                <a:latin typeface="Verdana"/>
                <a:cs typeface="Verdana"/>
              </a:rPr>
              <a:t>trapper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5" dirty="0">
                <a:latin typeface="Verdana"/>
                <a:cs typeface="Verdana"/>
              </a:rPr>
              <a:t>defina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localização </a:t>
            </a:r>
            <a:r>
              <a:rPr sz="2400" dirty="0">
                <a:latin typeface="Verdana"/>
                <a:cs typeface="Verdana"/>
              </a:rPr>
              <a:t>do </a:t>
            </a:r>
            <a:r>
              <a:rPr sz="2400" spc="-5" dirty="0">
                <a:latin typeface="Verdana"/>
                <a:cs typeface="Verdana"/>
              </a:rPr>
              <a:t>arquivo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file:</a:t>
            </a:r>
            <a:endParaRPr sz="2400" dirty="0">
              <a:latin typeface="Verdana"/>
              <a:cs typeface="Verdana"/>
            </a:endParaRPr>
          </a:p>
          <a:p>
            <a:pPr marL="12700" marR="2371090">
              <a:lnSpc>
                <a:spcPct val="130900"/>
              </a:lnSpc>
            </a:pPr>
            <a:endParaRPr lang="pt-BR" sz="2400" spc="-20" dirty="0">
              <a:latin typeface="Verdana"/>
              <a:cs typeface="Verdana"/>
            </a:endParaRPr>
          </a:p>
          <a:p>
            <a:pPr marL="12700" marR="2371090">
              <a:lnSpc>
                <a:spcPct val="130900"/>
              </a:lnSpc>
            </a:pPr>
            <a:r>
              <a:rPr lang="pt-BR" sz="2400" spc="-20" dirty="0">
                <a:latin typeface="Verdana"/>
                <a:cs typeface="Verdana"/>
              </a:rPr>
              <a:t># vim /</a:t>
            </a:r>
            <a:r>
              <a:rPr lang="pt-BR" sz="2400" spc="-20" dirty="0" err="1">
                <a:latin typeface="Verdana"/>
                <a:cs typeface="Verdana"/>
              </a:rPr>
              <a:t>etc</a:t>
            </a:r>
            <a:r>
              <a:rPr lang="pt-BR" sz="2400" spc="-20" dirty="0">
                <a:latin typeface="Verdana"/>
                <a:cs typeface="Verdana"/>
              </a:rPr>
              <a:t>/</a:t>
            </a:r>
            <a:r>
              <a:rPr lang="pt-BR" sz="2400" spc="-20" dirty="0" err="1">
                <a:latin typeface="Verdana"/>
                <a:cs typeface="Verdana"/>
              </a:rPr>
              <a:t>zabbix</a:t>
            </a:r>
            <a:r>
              <a:rPr lang="pt-BR" sz="2400" spc="-20" dirty="0">
                <a:latin typeface="Verdana"/>
                <a:cs typeface="Verdana"/>
              </a:rPr>
              <a:t>/</a:t>
            </a:r>
            <a:r>
              <a:rPr lang="pt-BR" sz="2400" spc="-20" dirty="0" err="1">
                <a:latin typeface="Verdana"/>
                <a:cs typeface="Verdana"/>
              </a:rPr>
              <a:t>zabbix_server.conf</a:t>
            </a:r>
            <a:endParaRPr lang="pt-BR" sz="2400" spc="-20" dirty="0">
              <a:latin typeface="Verdana"/>
              <a:cs typeface="Verdana"/>
            </a:endParaRPr>
          </a:p>
          <a:p>
            <a:pPr marL="12700" marR="2371090">
              <a:lnSpc>
                <a:spcPct val="130900"/>
              </a:lnSpc>
            </a:pPr>
            <a:endParaRPr lang="pt-BR" sz="2400" spc="-20" dirty="0">
              <a:latin typeface="Verdana"/>
              <a:cs typeface="Verdana"/>
            </a:endParaRPr>
          </a:p>
          <a:p>
            <a:pPr marL="12700" marR="2371090">
              <a:lnSpc>
                <a:spcPct val="130900"/>
              </a:lnSpc>
            </a:pPr>
            <a:r>
              <a:rPr sz="2400" spc="-20" dirty="0" err="1">
                <a:latin typeface="Verdana"/>
                <a:cs typeface="Verdana"/>
              </a:rPr>
              <a:t>StartSNMPTrapper</a:t>
            </a:r>
            <a:r>
              <a:rPr sz="2400" spc="-20" dirty="0">
                <a:latin typeface="Verdana"/>
                <a:cs typeface="Verdana"/>
              </a:rPr>
              <a:t>=1  </a:t>
            </a:r>
            <a:r>
              <a:rPr sz="2400" spc="-15" dirty="0">
                <a:latin typeface="Verdana"/>
                <a:cs typeface="Verdana"/>
              </a:rPr>
              <a:t>SNMPTrapperFile=/tmp/zabbix_traps.tmp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endParaRPr lang="pt-BR" sz="2400" spc="-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pt-BR" sz="2400" spc="-5" dirty="0">
                <a:latin typeface="Verdana"/>
                <a:cs typeface="Verdana"/>
              </a:rPr>
              <a:t># </a:t>
            </a:r>
            <a:r>
              <a:rPr lang="pt-BR" sz="2400" spc="-5" dirty="0" err="1">
                <a:latin typeface="Verdana"/>
                <a:cs typeface="Verdana"/>
              </a:rPr>
              <a:t>systemctl</a:t>
            </a:r>
            <a:r>
              <a:rPr lang="pt-BR" sz="2400" spc="-5" dirty="0">
                <a:latin typeface="Verdana"/>
                <a:cs typeface="Verdana"/>
              </a:rPr>
              <a:t> </a:t>
            </a:r>
            <a:r>
              <a:rPr lang="pt-BR" sz="2400" spc="-5" dirty="0" err="1">
                <a:latin typeface="Verdana"/>
                <a:cs typeface="Verdana"/>
              </a:rPr>
              <a:t>restart</a:t>
            </a:r>
            <a:r>
              <a:rPr lang="pt-BR" sz="2400" spc="-5" dirty="0">
                <a:latin typeface="Verdana"/>
                <a:cs typeface="Verdana"/>
              </a:rPr>
              <a:t> </a:t>
            </a:r>
            <a:r>
              <a:rPr lang="pt-BR" sz="2400" spc="-5" dirty="0" err="1">
                <a:latin typeface="Verdana"/>
                <a:cs typeface="Verdana"/>
              </a:rPr>
              <a:t>zabbix</a:t>
            </a:r>
            <a:r>
              <a:rPr lang="pt-BR" sz="2400" spc="-5" dirty="0">
                <a:latin typeface="Verdana"/>
                <a:cs typeface="Verdana"/>
              </a:rPr>
              <a:t>-server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3300" y="421640"/>
            <a:ext cx="8077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955491-A096-446C-8F89-3C0234D1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9500" y="421640"/>
            <a:ext cx="762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spc="-20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5CAB805D-5491-4FDC-9F2C-3079DDBE96C4}"/>
              </a:ext>
            </a:extLst>
          </p:cNvPr>
          <p:cNvSpPr/>
          <p:nvPr/>
        </p:nvSpPr>
        <p:spPr>
          <a:xfrm>
            <a:off x="622300" y="2178050"/>
            <a:ext cx="8323274" cy="790298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</a:t>
            </a:r>
            <a:r>
              <a:rPr lang="en-US" sz="16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snmptrap</a:t>
            </a: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-v 1 -c public 127.0.0.1 '.1.3.6.1.6.3.1.1.5.4' '0.0.0.0' 6 33 '55' \</a:t>
            </a:r>
          </a:p>
          <a:p>
            <a:pPr>
              <a:lnSpc>
                <a:spcPct val="150000"/>
              </a:lnSpc>
            </a:pPr>
            <a:r>
              <a:rPr lang="en-US" sz="16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.1.3.6.1.6.3.1.1.5.4 s "eth0"</a:t>
            </a:r>
          </a:p>
        </p:txBody>
      </p:sp>
      <p:sp>
        <p:nvSpPr>
          <p:cNvPr id="8" name="TextShape 5">
            <a:extLst>
              <a:ext uri="{FF2B5EF4-FFF2-40B4-BE49-F238E27FC236}">
                <a16:creationId xmlns:a16="http://schemas.microsoft.com/office/drawing/2014/main" id="{09DDBFBA-41B7-4D94-8837-38EB7FFB0083}"/>
              </a:ext>
            </a:extLst>
          </p:cNvPr>
          <p:cNvSpPr txBox="1"/>
          <p:nvPr/>
        </p:nvSpPr>
        <p:spPr>
          <a:xfrm>
            <a:off x="372233" y="1541405"/>
            <a:ext cx="8464429" cy="4958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 test SNMP trap </a:t>
            </a:r>
          </a:p>
        </p:txBody>
      </p:sp>
      <p:sp>
        <p:nvSpPr>
          <p:cNvPr id="9" name="TextShape 5">
            <a:extLst>
              <a:ext uri="{FF2B5EF4-FFF2-40B4-BE49-F238E27FC236}">
                <a16:creationId xmlns:a16="http://schemas.microsoft.com/office/drawing/2014/main" id="{9D390269-9561-418F-9034-FACE91CA3DFE}"/>
              </a:ext>
            </a:extLst>
          </p:cNvPr>
          <p:cNvSpPr txBox="1"/>
          <p:nvPr/>
        </p:nvSpPr>
        <p:spPr>
          <a:xfrm>
            <a:off x="466836" y="3172473"/>
            <a:ext cx="8634202" cy="6057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 o trap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foi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recebido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"/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tmp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zabbix_traps.tmp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</a:p>
          <a:p>
            <a:endParaRPr lang="en-US" sz="20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spc="-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F49D7FA2-3688-44CA-BE33-C8CA376430EC}"/>
              </a:ext>
            </a:extLst>
          </p:cNvPr>
          <p:cNvSpPr/>
          <p:nvPr/>
        </p:nvSpPr>
        <p:spPr>
          <a:xfrm>
            <a:off x="529322" y="3771039"/>
            <a:ext cx="8509230" cy="2720676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18:58:38 2018/02/26 ZBXTRAP 127.0.0.1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PDU INFO: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notificationtype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              TRAP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version                        0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receivedfrom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                  UDP: [127.0.0.1]:40780-&gt;[127.0.0.1]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errorstatus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                   0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messageid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                     0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community                      public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transactionid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                 7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errorindex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                    0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requestid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                     0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VARBINDS: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DISMAN-EVENT-MIB::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sysUpTimeInstance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type=67 value=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Timeticks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(55) 0:00:00.55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SNMPv2-MIB::snmpTrapOID.0      type=6  value=OID: IF-MIB::linkUp.0.33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IF-MIB::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linkUp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type=4  value=STRING: "eth0"  SNMP-COMMUNITY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MIB::snmpTrapCommunity.0 type=4  value=STRING: "public"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SNMPv2-MIB::snmpTrapEnterprise.0 type=6  value=OID: IF-MIB::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linkUp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78B36B0-49C7-454B-86E5-20A65BB7E116}"/>
              </a:ext>
            </a:extLst>
          </p:cNvPr>
          <p:cNvSpPr/>
          <p:nvPr/>
        </p:nvSpPr>
        <p:spPr>
          <a:xfrm>
            <a:off x="3365500" y="4401748"/>
            <a:ext cx="580325" cy="26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E6A45F-474B-4BEB-8CE5-6E9588A7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7" y="6703017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0500" y="421640"/>
            <a:ext cx="7772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8" name="TextShape 5">
            <a:extLst>
              <a:ext uri="{FF2B5EF4-FFF2-40B4-BE49-F238E27FC236}">
                <a16:creationId xmlns:a16="http://schemas.microsoft.com/office/drawing/2014/main" id="{09DDBFBA-41B7-4D94-8837-38EB7FFB0083}"/>
              </a:ext>
            </a:extLst>
          </p:cNvPr>
          <p:cNvSpPr txBox="1"/>
          <p:nvPr/>
        </p:nvSpPr>
        <p:spPr>
          <a:xfrm>
            <a:off x="372233" y="1468681"/>
            <a:ext cx="8464429" cy="4958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spc="-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Criação</a:t>
            </a:r>
            <a:r>
              <a:rPr lang="en-US" sz="2000" spc="-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Device do trap no Zabbix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4A5734-30E1-43CB-A22B-27F3A6B7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5" y="2148882"/>
            <a:ext cx="8715375" cy="39433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DB45908-59AD-4C13-8A30-B4F0ADB1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1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C9F1516F-74CF-4042-9AE5-1D10F6F34C03}"/>
              </a:ext>
            </a:extLst>
          </p:cNvPr>
          <p:cNvSpPr/>
          <p:nvPr/>
        </p:nvSpPr>
        <p:spPr>
          <a:xfrm>
            <a:off x="635197" y="1367435"/>
            <a:ext cx="8228437" cy="4798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177" spc="-1" dirty="0">
                <a:solidFill>
                  <a:srgbClr val="C5000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Syntax</a:t>
            </a:r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95934"/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[regex]</a:t>
            </a:r>
          </a:p>
          <a:p>
            <a:pPr marL="195934"/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95934"/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snmptrap.fallback</a:t>
            </a:r>
            <a:endParaRPr lang="en-US" sz="2177" spc="-1" dirty="0">
              <a:solidFill>
                <a:srgbClr val="0084D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177" spc="-1" dirty="0" err="1">
                <a:solidFill>
                  <a:srgbClr val="C5000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95934"/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LineVoltageProblem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95934"/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["IF-MIB::(</a:t>
            </a:r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linkDown|linkUp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)"]</a:t>
            </a:r>
          </a:p>
          <a:p>
            <a:pPr marL="195934"/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snmptrap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["@</a:t>
            </a:r>
            <a:r>
              <a:rPr lang="en-US" sz="2177" spc="-1" dirty="0" err="1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coldStart</a:t>
            </a:r>
            <a:r>
              <a:rPr lang="en-US" sz="2177" spc="-1" dirty="0">
                <a:solidFill>
                  <a:srgbClr val="0084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trap"]</a:t>
            </a:r>
            <a:endParaRPr lang="en-US" sz="2177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5F1BAA-EB8C-488B-8E2F-642A40601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18D99FEC-160C-4276-BD00-DBDCCABF5062}"/>
              </a:ext>
            </a:extLst>
          </p:cNvPr>
          <p:cNvSpPr txBox="1">
            <a:spLocks/>
          </p:cNvSpPr>
          <p:nvPr/>
        </p:nvSpPr>
        <p:spPr>
          <a:xfrm>
            <a:off x="1460500" y="421640"/>
            <a:ext cx="7772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>
                <a:latin typeface="Verdana" panose="020B0604030504040204" pitchFamily="34" charset="0"/>
                <a:ea typeface="Verdana" panose="020B0604030504040204" pitchFamily="34" charset="0"/>
              </a:rPr>
              <a:t>SNMP Trap via </a:t>
            </a:r>
            <a:r>
              <a:rPr lang="pt-BR" kern="0">
                <a:latin typeface="Verdana" panose="020B0604030504040204" pitchFamily="34" charset="0"/>
                <a:ea typeface="Verdana" panose="020B0604030504040204" pitchFamily="34" charset="0"/>
              </a:rPr>
              <a:t>Perl trap receiver</a:t>
            </a:r>
            <a:endParaRPr lang="pt-BR" kern="0" spc="-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BDB0B7-3D48-4352-AA82-AA221E64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2074821"/>
            <a:ext cx="83185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O software GE MDS PulseNET fornece uma Solução de Gerenciamento de Rede (NMS) abrangente para produtos proprietários da GE MDS, bem como para outros produtos de rede de terceiros comuns.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O software de gerenciamento de rede PulseDS da MDS ™ foi projetado especificamente para sistemas de comunicação de rádio industrial da MDS </a:t>
            </a:r>
            <a:endParaRPr kumimoji="0" lang="pt-PT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FEF33A-78E4-4608-BDAA-8C80EF88C26E}"/>
              </a:ext>
            </a:extLst>
          </p:cNvPr>
          <p:cNvSpPr txBox="1">
            <a:spLocks/>
          </p:cNvSpPr>
          <p:nvPr/>
        </p:nvSpPr>
        <p:spPr>
          <a:xfrm>
            <a:off x="1626515" y="45356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1B45B7-B164-440C-8CC5-789D3C9D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102887"/>
            <a:ext cx="2857500" cy="2181225"/>
          </a:xfrm>
          <a:prstGeom prst="rect">
            <a:avLst/>
          </a:prstGeom>
        </p:spPr>
      </p:pic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BD114F2-FA87-44FC-BD57-8E7F1B38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3867390"/>
            <a:ext cx="5638800" cy="3267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CFA47D6-6144-4FCF-B558-9E04EE687ECB}"/>
              </a:ext>
            </a:extLst>
          </p:cNvPr>
          <p:cNvSpPr/>
          <p:nvPr/>
        </p:nvSpPr>
        <p:spPr>
          <a:xfrm>
            <a:off x="1597025" y="1363202"/>
            <a:ext cx="68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effectLst/>
              </a:rPr>
              <a:t>MDS </a:t>
            </a:r>
            <a:r>
              <a:rPr lang="pt-BR" sz="2400" b="1" dirty="0" err="1">
                <a:effectLst/>
              </a:rPr>
              <a:t>PulseNET</a:t>
            </a:r>
            <a:r>
              <a:rPr lang="pt-BR" sz="2400" b="1" dirty="0"/>
              <a:t> GE - Network Management Software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E8B3269-4004-4A7D-80E8-5632F8282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A78156-BABD-4F4C-9509-C7F64D96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3" y="1885788"/>
            <a:ext cx="8923019" cy="4702228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E63E939A-CDDC-4237-8AC4-81F56ACBB9D4}"/>
              </a:ext>
            </a:extLst>
          </p:cNvPr>
          <p:cNvSpPr txBox="1">
            <a:spLocks/>
          </p:cNvSpPr>
          <p:nvPr/>
        </p:nvSpPr>
        <p:spPr>
          <a:xfrm>
            <a:off x="1588768" y="326254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0CBF37-3EA0-48F0-87B1-D003BA17A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4AA58F9-B285-48CA-9D92-2C253D9682A1}"/>
              </a:ext>
            </a:extLst>
          </p:cNvPr>
          <p:cNvSpPr/>
          <p:nvPr/>
        </p:nvSpPr>
        <p:spPr>
          <a:xfrm>
            <a:off x="705103" y="1091182"/>
            <a:ext cx="8601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dirty="0">
                <a:latin typeface="Verdana" panose="020B0604030504040204" pitchFamily="34" charset="0"/>
                <a:ea typeface="Verdana" panose="020B0604030504040204" pitchFamily="34" charset="0"/>
              </a:rPr>
              <a:t>Formato de trap de uma Gerencia, o mesmo IP de origem do trap enviando informações de diferentes devices.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9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9550" y="6959600"/>
            <a:ext cx="1558289" cy="40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pic>
        <p:nvPicPr>
          <p:cNvPr id="8" name="Imagem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CE9AE41-872B-4261-9112-F564D7467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8" y="1376977"/>
            <a:ext cx="9378065" cy="51918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EE20F217-F08B-490E-BDF9-E889C6B61F79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</p:spTree>
    <p:extLst>
      <p:ext uri="{BB962C8B-B14F-4D97-AF65-F5344CB8AC3E}">
        <p14:creationId xmlns:p14="http://schemas.microsoft.com/office/powerpoint/2010/main" val="387342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56F6B01D-D270-4754-BE0B-063F23875C7B}"/>
              </a:ext>
            </a:extLst>
          </p:cNvPr>
          <p:cNvSpPr/>
          <p:nvPr/>
        </p:nvSpPr>
        <p:spPr>
          <a:xfrm>
            <a:off x="241300" y="4485972"/>
            <a:ext cx="9677400" cy="2266415"/>
          </a:xfrm>
          <a:custGeom>
            <a:avLst/>
            <a:gdLst/>
            <a:ahLst/>
            <a:cxnLst/>
            <a:rect l="l" t="t" r="r" b="b"/>
            <a:pathLst>
              <a:path w="8314690" h="3252470">
                <a:moveTo>
                  <a:pt x="8314690" y="0"/>
                </a:moveTo>
                <a:lnTo>
                  <a:pt x="0" y="0"/>
                </a:lnTo>
                <a:lnTo>
                  <a:pt x="0" y="3252470"/>
                </a:lnTo>
                <a:lnTo>
                  <a:pt x="8314690" y="3252470"/>
                </a:lnTo>
                <a:lnTo>
                  <a:pt x="8314690" y="0"/>
                </a:lnTo>
                <a:close/>
              </a:path>
            </a:pathLst>
          </a:custGeom>
          <a:solidFill>
            <a:srgbClr val="C4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520" y="1995495"/>
            <a:ext cx="9677400" cy="2150065"/>
          </a:xfrm>
          <a:custGeom>
            <a:avLst/>
            <a:gdLst/>
            <a:ahLst/>
            <a:cxnLst/>
            <a:rect l="l" t="t" r="r" b="b"/>
            <a:pathLst>
              <a:path w="8314690" h="3252470">
                <a:moveTo>
                  <a:pt x="8314690" y="0"/>
                </a:moveTo>
                <a:lnTo>
                  <a:pt x="0" y="0"/>
                </a:lnTo>
                <a:lnTo>
                  <a:pt x="0" y="3252470"/>
                </a:lnTo>
                <a:lnTo>
                  <a:pt x="8314690" y="3252470"/>
                </a:lnTo>
                <a:lnTo>
                  <a:pt x="8314690" y="0"/>
                </a:lnTo>
                <a:close/>
              </a:path>
            </a:pathLst>
          </a:custGeom>
          <a:solidFill>
            <a:srgbClr val="C4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6AEE30-FFF7-4100-84C5-8610893ED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7" y="224839"/>
            <a:ext cx="3019425" cy="15144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A12F22C-5292-4214-AC7F-7E4DBD4BFC87}"/>
              </a:ext>
            </a:extLst>
          </p:cNvPr>
          <p:cNvSpPr/>
          <p:nvPr/>
        </p:nvSpPr>
        <p:spPr>
          <a:xfrm>
            <a:off x="355600" y="2196146"/>
            <a:ext cx="9448800" cy="14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Monitoramento de Gerencias de redes proprietárias através de SNMP </a:t>
            </a:r>
            <a:r>
              <a:rPr lang="pt-BR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com </a:t>
            </a:r>
            <a:r>
              <a:rPr lang="pt-BR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Zabbix</a:t>
            </a: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sender</a:t>
            </a:r>
            <a:endParaRPr lang="pt-BR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7818D7C-1C65-458C-B5A6-B153E28D026F}"/>
              </a:ext>
            </a:extLst>
          </p:cNvPr>
          <p:cNvSpPr txBox="1"/>
          <p:nvPr/>
        </p:nvSpPr>
        <p:spPr>
          <a:xfrm>
            <a:off x="2070100" y="4527516"/>
            <a:ext cx="6303010" cy="2046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7630">
              <a:lnSpc>
                <a:spcPct val="129900"/>
              </a:lnSpc>
              <a:spcBef>
                <a:spcPts val="100"/>
              </a:spcBef>
            </a:pPr>
            <a:r>
              <a:rPr sz="5400" spc="-10" dirty="0">
                <a:solidFill>
                  <a:srgbClr val="FFFFFF"/>
                </a:solidFill>
                <a:latin typeface="Verdana"/>
                <a:cs typeface="Verdana"/>
              </a:rPr>
              <a:t>Vinicius </a:t>
            </a:r>
            <a:r>
              <a:rPr sz="5400" spc="-5" dirty="0">
                <a:solidFill>
                  <a:srgbClr val="FFFFFF"/>
                </a:solidFill>
                <a:latin typeface="Verdana"/>
                <a:cs typeface="Verdana"/>
              </a:rPr>
              <a:t>Murmann  </a:t>
            </a:r>
            <a:r>
              <a:rPr sz="5400" spc="-30" dirty="0">
                <a:solidFill>
                  <a:srgbClr val="FFFFFF"/>
                </a:solidFill>
                <a:latin typeface="Verdana"/>
                <a:cs typeface="Verdana"/>
              </a:rPr>
              <a:t>Zabbix </a:t>
            </a:r>
            <a:r>
              <a:rPr sz="5400" spc="-95" dirty="0">
                <a:solidFill>
                  <a:srgbClr val="FFFFFF"/>
                </a:solidFill>
                <a:latin typeface="Verdana"/>
                <a:cs typeface="Verdana"/>
              </a:rPr>
              <a:t>Trainer</a:t>
            </a:r>
            <a:r>
              <a:rPr sz="5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pt-BR" sz="5400" spc="-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5400" spc="-5" dirty="0">
                <a:solidFill>
                  <a:srgbClr val="FFFFFF"/>
                </a:solidFill>
                <a:latin typeface="Verdana"/>
                <a:cs typeface="Verdana"/>
              </a:rPr>
              <a:t>.0</a:t>
            </a:r>
            <a:endParaRPr sz="5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0500" y="464581"/>
            <a:ext cx="7162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Zabbix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sender</a:t>
            </a:r>
            <a:endParaRPr lang="pt-BR" spc="-1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FADBB65A-5D38-43DA-92D6-4422B57E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3" y="3271503"/>
            <a:ext cx="9744074" cy="2971800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8B3E8E20-4AAC-4601-BFAF-B7FEAEB44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596820"/>
            <a:ext cx="8991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dirty="0">
                <a:latin typeface="Verdana" panose="020B0604030504040204" pitchFamily="34" charset="0"/>
                <a:ea typeface="Verdana" panose="020B0604030504040204" pitchFamily="34" charset="0"/>
              </a:rPr>
              <a:t>Quando temos uma gerencia de redes propretária, podemos ter mensagens de trap com informações  de varios devices de rede, dessa maneira a unica maneira de fazer a gestão desse trap para identificar dentro da mensages os hosts gerenciados é atraves de um script que fara a interpretação das informações e envio via zabbix sender para o zabbix server.</a:t>
            </a:r>
            <a:endParaRPr kumimoji="0" lang="pt-PT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C8446EE-111A-4892-96A0-71927F5F5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" y="6704867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68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9550" y="6959600"/>
            <a:ext cx="1558289" cy="40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802D92-77BD-49AB-A4AB-71F86075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5" y="4105251"/>
            <a:ext cx="9109183" cy="2430752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22BF7E2-2EE6-449B-8FFA-63224CC6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67" y="2453609"/>
            <a:ext cx="9205829" cy="320601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06094" y="1508084"/>
            <a:ext cx="80327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Dentro do </a:t>
            </a:r>
            <a:r>
              <a:rPr lang="pt-BR" sz="2000" kern="0" spc="-10" dirty="0" err="1">
                <a:solidFill>
                  <a:schemeClr val="tx1"/>
                </a:solidFill>
              </a:rPr>
              <a:t>trap</a:t>
            </a:r>
            <a:r>
              <a:rPr lang="pt-BR" sz="2000" kern="0" spc="-10" dirty="0">
                <a:solidFill>
                  <a:schemeClr val="tx1"/>
                </a:solidFill>
              </a:rPr>
              <a:t> /tmp/</a:t>
            </a:r>
            <a:r>
              <a:rPr lang="pt-BR" sz="2000" kern="0" spc="-10" dirty="0" err="1">
                <a:solidFill>
                  <a:schemeClr val="tx1"/>
                </a:solidFill>
              </a:rPr>
              <a:t>zabbix_traps.tmp</a:t>
            </a:r>
            <a:r>
              <a:rPr lang="pt-BR" sz="2000" kern="0" spc="-10" dirty="0">
                <a:solidFill>
                  <a:schemeClr val="tx1"/>
                </a:solidFill>
              </a:rPr>
              <a:t> identificar a OID para redirecionar essas mensagens para um script.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F7AE3F5-AF36-4EEB-B31B-838EF7ECAED4}"/>
              </a:ext>
            </a:extLst>
          </p:cNvPr>
          <p:cNvSpPr txBox="1">
            <a:spLocks/>
          </p:cNvSpPr>
          <p:nvPr/>
        </p:nvSpPr>
        <p:spPr>
          <a:xfrm>
            <a:off x="506094" y="3216010"/>
            <a:ext cx="962151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Referenciar a OID daquele </a:t>
            </a:r>
            <a:r>
              <a:rPr lang="pt-BR" sz="2000" kern="0" spc="-10" dirty="0" err="1">
                <a:solidFill>
                  <a:schemeClr val="tx1"/>
                </a:solidFill>
              </a:rPr>
              <a:t>trap</a:t>
            </a:r>
            <a:r>
              <a:rPr lang="pt-BR" sz="2000" kern="0" spc="-10" dirty="0">
                <a:solidFill>
                  <a:schemeClr val="tx1"/>
                </a:solidFill>
              </a:rPr>
              <a:t> dentro do arquivo /</a:t>
            </a:r>
            <a:r>
              <a:rPr lang="pt-BR" sz="2000" kern="0" spc="-10" dirty="0" err="1">
                <a:solidFill>
                  <a:schemeClr val="tx1"/>
                </a:solidFill>
              </a:rPr>
              <a:t>etc</a:t>
            </a:r>
            <a:r>
              <a:rPr lang="pt-BR" sz="2000" kern="0" spc="-10" dirty="0">
                <a:solidFill>
                  <a:schemeClr val="tx1"/>
                </a:solidFill>
              </a:rPr>
              <a:t>/</a:t>
            </a:r>
            <a:r>
              <a:rPr lang="pt-BR" sz="2000" kern="0" spc="-10" dirty="0" err="1">
                <a:solidFill>
                  <a:schemeClr val="tx1"/>
                </a:solidFill>
              </a:rPr>
              <a:t>snmp</a:t>
            </a:r>
            <a:r>
              <a:rPr lang="pt-BR" sz="2000" kern="0" spc="-10" dirty="0">
                <a:solidFill>
                  <a:schemeClr val="tx1"/>
                </a:solidFill>
              </a:rPr>
              <a:t>/</a:t>
            </a:r>
            <a:r>
              <a:rPr lang="pt-BR" sz="2000" kern="0" spc="-10" dirty="0" err="1">
                <a:solidFill>
                  <a:schemeClr val="tx1"/>
                </a:solidFill>
              </a:rPr>
              <a:t>snmptrapd.conf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12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1427997" y="1617041"/>
            <a:ext cx="382460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Dentro do script ler as variáveis, as mesmas são lidas na sua ordem de envio.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238EA5-13E3-4ADE-B95D-2F4479F7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1492995"/>
            <a:ext cx="2209800" cy="20951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53846D-C465-4694-A598-30E5418F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288532"/>
            <a:ext cx="9786523" cy="562411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96370832-EB52-4495-990C-19CFA71F3900}"/>
              </a:ext>
            </a:extLst>
          </p:cNvPr>
          <p:cNvSpPr txBox="1">
            <a:spLocks/>
          </p:cNvSpPr>
          <p:nvPr/>
        </p:nvSpPr>
        <p:spPr>
          <a:xfrm>
            <a:off x="317500" y="3808065"/>
            <a:ext cx="89566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Escrevendo as variáveis em um log auxiliar para verificar a ordem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02B5D615-907E-4577-B3B1-D9B8A964BB25}"/>
              </a:ext>
            </a:extLst>
          </p:cNvPr>
          <p:cNvSpPr txBox="1">
            <a:spLocks/>
          </p:cNvSpPr>
          <p:nvPr/>
        </p:nvSpPr>
        <p:spPr>
          <a:xfrm>
            <a:off x="214501" y="5088959"/>
            <a:ext cx="89566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Verificando a ordem de envio para possibilitar a sua formatação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CCE8639-629D-4715-ADEF-B463C2FD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614AC69-47EB-4F2B-9126-D76585D7A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8" y="5464979"/>
            <a:ext cx="98869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88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51697" y="1492926"/>
            <a:ext cx="74239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Processamentos das </a:t>
            </a:r>
            <a:r>
              <a:rPr lang="pt-BR" sz="2000" kern="0" spc="-10" dirty="0" err="1">
                <a:solidFill>
                  <a:schemeClr val="tx1"/>
                </a:solidFill>
              </a:rPr>
              <a:t>varbinds</a:t>
            </a:r>
            <a:r>
              <a:rPr lang="pt-BR" sz="2000" kern="0" spc="-10" dirty="0">
                <a:solidFill>
                  <a:schemeClr val="tx1"/>
                </a:solidFill>
              </a:rPr>
              <a:t> (</a:t>
            </a:r>
            <a:r>
              <a:rPr lang="pt-BR" sz="2000" kern="0" spc="-10">
                <a:solidFill>
                  <a:schemeClr val="tx1"/>
                </a:solidFill>
              </a:rPr>
              <a:t>variáveis).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470275-A8A5-4AF3-AE53-02AA6441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6" y="2042214"/>
            <a:ext cx="8722425" cy="310536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1825510-1C5E-49B2-9EF1-84061C486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CA3409-BA05-4C0E-B348-721C43F3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0" y="5809231"/>
            <a:ext cx="8944380" cy="781050"/>
          </a:xfrm>
          <a:prstGeom prst="rect">
            <a:avLst/>
          </a:prstGeom>
        </p:spPr>
      </p:pic>
      <p:sp>
        <p:nvSpPr>
          <p:cNvPr id="17" name="object 4">
            <a:extLst>
              <a:ext uri="{FF2B5EF4-FFF2-40B4-BE49-F238E27FC236}">
                <a16:creationId xmlns:a16="http://schemas.microsoft.com/office/drawing/2014/main" id="{1DB78023-9379-42FD-84F2-514639AF30D1}"/>
              </a:ext>
            </a:extLst>
          </p:cNvPr>
          <p:cNvSpPr txBox="1">
            <a:spLocks/>
          </p:cNvSpPr>
          <p:nvPr/>
        </p:nvSpPr>
        <p:spPr>
          <a:xfrm>
            <a:off x="548870" y="5289383"/>
            <a:ext cx="74239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Variáveis após o processamento.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51697" y="1492926"/>
            <a:ext cx="74239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Variáveis para conexão </a:t>
            </a:r>
            <a:r>
              <a:rPr lang="pt-BR" sz="2000" kern="0" spc="-10" dirty="0" err="1">
                <a:solidFill>
                  <a:schemeClr val="tx1"/>
                </a:solidFill>
              </a:rPr>
              <a:t>Zabbix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88B973-EE79-4555-94E0-57B0957A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011787"/>
            <a:ext cx="5715000" cy="47495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7B049EC-AE8F-4046-A55D-807D561D0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6656931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51697" y="1492926"/>
            <a:ext cx="74239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Funções para login e logout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0AFD84-D384-4A33-A23E-187E01BD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837313"/>
            <a:ext cx="9099550" cy="47529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E1C813-F4FB-4109-9015-5002872A6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7" y="6718889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7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48639" y="2101850"/>
            <a:ext cx="2438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b="1" kern="0" spc="-10" dirty="0">
                <a:solidFill>
                  <a:schemeClr val="tx1"/>
                </a:solidFill>
              </a:rPr>
              <a:t>Buscar ID host</a:t>
            </a:r>
            <a:endParaRPr lang="pt-BR" sz="2000" b="1" kern="0" spc="-2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0A5AE-DC48-4EFC-9CA0-07CE11DE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150863"/>
            <a:ext cx="6524625" cy="25431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9093DD-0C59-4595-9310-4B80AAB0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4068440"/>
            <a:ext cx="6353175" cy="24574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2384F37A-81A4-4121-B1DE-EAE5221C79C1}"/>
              </a:ext>
            </a:extLst>
          </p:cNvPr>
          <p:cNvSpPr txBox="1">
            <a:spLocks/>
          </p:cNvSpPr>
          <p:nvPr/>
        </p:nvSpPr>
        <p:spPr>
          <a:xfrm>
            <a:off x="7214643" y="4764707"/>
            <a:ext cx="256666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b="1" kern="0" spc="-10" dirty="0">
                <a:solidFill>
                  <a:schemeClr val="tx1"/>
                </a:solidFill>
              </a:rPr>
              <a:t>Buscar nome do host</a:t>
            </a:r>
            <a:endParaRPr lang="pt-BR" sz="2000" b="1" kern="0" spc="-20" dirty="0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EB4AF73-E4BF-4E28-964D-F6526E1A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393701" y="1144522"/>
            <a:ext cx="83819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Função para criação do Host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5C9AA4-AD51-48EE-8462-E4FD3627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0" y="1527816"/>
            <a:ext cx="9099549" cy="50910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020AC8-316F-4800-97B4-69E5E3B5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8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621519" y="7092131"/>
            <a:ext cx="122554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/>
              <a:t>2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46100" y="1302675"/>
            <a:ext cx="83819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Criando Host se ele não existir no </a:t>
            </a:r>
            <a:r>
              <a:rPr lang="pt-BR" sz="2000" kern="0" spc="-10" dirty="0" err="1">
                <a:solidFill>
                  <a:schemeClr val="tx1"/>
                </a:solidFill>
              </a:rPr>
              <a:t>Zabbix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887D12A-D828-4A5A-A20A-91D946A7622E}"/>
              </a:ext>
            </a:extLst>
          </p:cNvPr>
          <p:cNvSpPr txBox="1">
            <a:spLocks/>
          </p:cNvSpPr>
          <p:nvPr/>
        </p:nvSpPr>
        <p:spPr>
          <a:xfrm>
            <a:off x="511014" y="3686935"/>
            <a:ext cx="7848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Envio das informações via </a:t>
            </a:r>
            <a:r>
              <a:rPr lang="pt-BR" sz="2000" kern="0" spc="-10" dirty="0" err="1">
                <a:solidFill>
                  <a:schemeClr val="tx1"/>
                </a:solidFill>
              </a:rPr>
              <a:t>zabbix</a:t>
            </a:r>
            <a:r>
              <a:rPr lang="pt-BR" sz="2000" kern="0" spc="-10" dirty="0">
                <a:solidFill>
                  <a:schemeClr val="tx1"/>
                </a:solidFill>
              </a:rPr>
              <a:t> </a:t>
            </a:r>
            <a:r>
              <a:rPr lang="pt-BR" sz="2000" kern="0" spc="-10" dirty="0" err="1">
                <a:solidFill>
                  <a:schemeClr val="tx1"/>
                </a:solidFill>
              </a:rPr>
              <a:t>sender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F75B83-8176-493D-8C86-9D0A52BA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934076"/>
            <a:ext cx="9477375" cy="15049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0B410D7-369E-4B88-8285-2C7A7DA3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7" y="4183448"/>
            <a:ext cx="6629400" cy="5048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B8016DF-0E79-4436-A3B6-0498351DB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4" y="5804439"/>
            <a:ext cx="3200400" cy="45720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AD8B6082-92C8-4CC0-8499-DBEE8A09D724}"/>
              </a:ext>
            </a:extLst>
          </p:cNvPr>
          <p:cNvSpPr txBox="1">
            <a:spLocks/>
          </p:cNvSpPr>
          <p:nvPr/>
        </p:nvSpPr>
        <p:spPr>
          <a:xfrm>
            <a:off x="499175" y="5108933"/>
            <a:ext cx="7848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20" dirty="0" err="1">
                <a:solidFill>
                  <a:schemeClr val="tx1"/>
                </a:solidFill>
              </a:rPr>
              <a:t>Logoff</a:t>
            </a:r>
            <a:r>
              <a:rPr lang="pt-BR" sz="2000" kern="0" spc="-20" dirty="0">
                <a:solidFill>
                  <a:schemeClr val="tx1"/>
                </a:solidFill>
              </a:rPr>
              <a:t>  da API </a:t>
            </a:r>
            <a:r>
              <a:rPr lang="pt-BR" sz="2000" kern="0" spc="-20" dirty="0" err="1">
                <a:solidFill>
                  <a:schemeClr val="tx1"/>
                </a:solidFill>
              </a:rPr>
              <a:t>Zabbix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F5AA69-6892-4429-AF4D-481193BA4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6704867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46100" y="1302675"/>
            <a:ext cx="83819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Criação do item no </a:t>
            </a:r>
            <a:r>
              <a:rPr lang="pt-BR" sz="2000" kern="0" spc="-10" dirty="0" err="1">
                <a:solidFill>
                  <a:schemeClr val="tx1"/>
                </a:solidFill>
              </a:rPr>
              <a:t>Template</a:t>
            </a:r>
            <a:r>
              <a:rPr lang="pt-BR" sz="2000" kern="0" spc="-10" dirty="0">
                <a:solidFill>
                  <a:schemeClr val="tx1"/>
                </a:solidFill>
              </a:rPr>
              <a:t> para receber as informações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4A0A57-0AB4-4451-847F-76C7DABF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28702"/>
            <a:ext cx="8239125" cy="4486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AB863F6-D866-44CD-9D09-848C19D0B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Roteiro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717550" y="1402079"/>
            <a:ext cx="8362950" cy="42524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2400" b="1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2400" b="1" spc="-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1 – História do SNMP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2800" spc="-1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2 – SNMP Agent (</a:t>
            </a:r>
            <a:r>
              <a:rPr lang="pt-BR" sz="2800" spc="-1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Polling</a:t>
            </a: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2800" spc="-1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3 – SNMP </a:t>
            </a:r>
            <a:r>
              <a:rPr lang="pt-BR" sz="2800" spc="-1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Trap</a:t>
            </a: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via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endParaRPr lang="pt-BR" sz="2800" spc="-1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2800" spc="-1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4 - SNMP </a:t>
            </a:r>
            <a:r>
              <a:rPr lang="pt-BR" sz="2800" spc="-1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Trap</a:t>
            </a: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via </a:t>
            </a:r>
            <a:r>
              <a:rPr lang="pt-BR" sz="2800" spc="-1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Zabbix</a:t>
            </a:r>
            <a:r>
              <a:rPr lang="pt-BR" sz="2800" spc="-10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pt-BR" sz="2800" spc="-1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sender</a:t>
            </a:r>
            <a:endParaRPr lang="pt-BR" sz="2800" spc="-1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D041A6-8946-454B-B966-B798664A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83532" y="253844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546099" y="1043075"/>
            <a:ext cx="83819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Recebendo os dados no </a:t>
            </a:r>
            <a:r>
              <a:rPr lang="pt-BR" sz="2000" kern="0" spc="-10" dirty="0" err="1">
                <a:solidFill>
                  <a:schemeClr val="tx1"/>
                </a:solidFill>
              </a:rPr>
              <a:t>zabbix</a:t>
            </a:r>
            <a:endParaRPr lang="pt-BR" sz="2000" kern="0" spc="-2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0C3133-656E-4874-A4EA-03734D2A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1561573"/>
            <a:ext cx="8947151" cy="762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2B945A-A6F5-4DE8-BA1C-3724D76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" y="2468433"/>
            <a:ext cx="9623228" cy="40449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BE453F-74D2-41A0-943B-B04AE7D36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4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AE0F9CDF-D5F3-4E3B-BA8F-BEA7656C2CAD}"/>
              </a:ext>
            </a:extLst>
          </p:cNvPr>
          <p:cNvSpPr txBox="1">
            <a:spLocks/>
          </p:cNvSpPr>
          <p:nvPr/>
        </p:nvSpPr>
        <p:spPr>
          <a:xfrm>
            <a:off x="1460500" y="423216"/>
            <a:ext cx="8032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kern="0" spc="-10" dirty="0"/>
              <a:t>SNMP </a:t>
            </a:r>
            <a:r>
              <a:rPr lang="pt-BR" kern="0" spc="-105" dirty="0" err="1"/>
              <a:t>Trap</a:t>
            </a:r>
            <a:r>
              <a:rPr lang="pt-BR" kern="0" spc="-105" dirty="0"/>
              <a:t> </a:t>
            </a:r>
            <a:r>
              <a:rPr lang="pt-BR" kern="0" spc="-5" dirty="0"/>
              <a:t>via </a:t>
            </a:r>
            <a:r>
              <a:rPr lang="pt-BR" kern="0" spc="-5" dirty="0" err="1"/>
              <a:t>Zabbix</a:t>
            </a:r>
            <a:r>
              <a:rPr lang="pt-BR" kern="0" spc="-5" dirty="0"/>
              <a:t> </a:t>
            </a:r>
            <a:r>
              <a:rPr lang="pt-BR" kern="0" spc="-5" dirty="0" err="1"/>
              <a:t>Sender</a:t>
            </a:r>
            <a:endParaRPr lang="pt-BR" kern="0" spc="-2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9A9630-081F-44A4-9789-FF8BB9E30C32}"/>
              </a:ext>
            </a:extLst>
          </p:cNvPr>
          <p:cNvSpPr txBox="1">
            <a:spLocks/>
          </p:cNvSpPr>
          <p:nvPr/>
        </p:nvSpPr>
        <p:spPr>
          <a:xfrm>
            <a:off x="622247" y="1543124"/>
            <a:ext cx="83819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EC0202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000" kern="0" spc="-10" dirty="0">
                <a:solidFill>
                  <a:schemeClr val="tx1"/>
                </a:solidFill>
              </a:rPr>
              <a:t>Trigger para gerar evento quando houver incidência da palavra “FATAL” nos dados recentes</a:t>
            </a:r>
            <a:r>
              <a:rPr lang="pt-BR" sz="2000" b="1" kern="0" spc="-10" dirty="0">
                <a:solidFill>
                  <a:schemeClr val="tx1"/>
                </a:solidFill>
              </a:rPr>
              <a:t>.</a:t>
            </a:r>
            <a:endParaRPr lang="pt-BR" sz="2000" b="1" kern="0" spc="-2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6E3BB5-A771-41FD-B28F-E49556D5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2559050"/>
            <a:ext cx="8134350" cy="3009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D81F5D-3154-4B9D-AD5D-11A69D86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3" y="6729578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319" y="0"/>
            <a:ext cx="8008620" cy="5040630"/>
          </a:xfrm>
          <a:custGeom>
            <a:avLst/>
            <a:gdLst/>
            <a:ahLst/>
            <a:cxnLst/>
            <a:rect l="l" t="t" r="r" b="b"/>
            <a:pathLst>
              <a:path w="8008620" h="5040630">
                <a:moveTo>
                  <a:pt x="8008620" y="0"/>
                </a:moveTo>
                <a:lnTo>
                  <a:pt x="0" y="0"/>
                </a:lnTo>
                <a:lnTo>
                  <a:pt x="0" y="5040630"/>
                </a:lnTo>
                <a:lnTo>
                  <a:pt x="8008620" y="5040630"/>
                </a:lnTo>
                <a:lnTo>
                  <a:pt x="8008620" y="0"/>
                </a:lnTo>
                <a:close/>
              </a:path>
            </a:pathLst>
          </a:custGeom>
          <a:solidFill>
            <a:srgbClr val="C9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5039" y="2856229"/>
            <a:ext cx="56648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25" dirty="0">
                <a:solidFill>
                  <a:srgbClr val="FFFFFF"/>
                </a:solidFill>
              </a:rPr>
              <a:t>Perguntas?</a:t>
            </a:r>
            <a:endParaRPr sz="8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6EF0D8-8297-465F-83E0-A3E175FC7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5454650"/>
            <a:ext cx="3457574" cy="17342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53279" y="4201159"/>
            <a:ext cx="7721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37362" y="1752600"/>
            <a:ext cx="223520" cy="697230"/>
          </a:xfrm>
          <a:custGeom>
            <a:avLst/>
            <a:gdLst/>
            <a:ahLst/>
            <a:cxnLst/>
            <a:rect l="l" t="t" r="r" b="b"/>
            <a:pathLst>
              <a:path w="223520" h="697230">
                <a:moveTo>
                  <a:pt x="81676" y="0"/>
                </a:moveTo>
                <a:lnTo>
                  <a:pt x="47625" y="44430"/>
                </a:lnTo>
                <a:lnTo>
                  <a:pt x="16668" y="103762"/>
                </a:lnTo>
                <a:lnTo>
                  <a:pt x="5476" y="146050"/>
                </a:lnTo>
                <a:lnTo>
                  <a:pt x="0" y="197842"/>
                </a:lnTo>
                <a:lnTo>
                  <a:pt x="3571" y="245110"/>
                </a:lnTo>
                <a:lnTo>
                  <a:pt x="14763" y="285710"/>
                </a:lnTo>
                <a:lnTo>
                  <a:pt x="32146" y="317500"/>
                </a:lnTo>
                <a:lnTo>
                  <a:pt x="51227" y="342564"/>
                </a:lnTo>
                <a:lnTo>
                  <a:pt x="72929" y="375371"/>
                </a:lnTo>
                <a:lnTo>
                  <a:pt x="91948" y="416346"/>
                </a:lnTo>
                <a:lnTo>
                  <a:pt x="102982" y="465917"/>
                </a:lnTo>
                <a:lnTo>
                  <a:pt x="100726" y="524510"/>
                </a:lnTo>
                <a:lnTo>
                  <a:pt x="86935" y="598646"/>
                </a:lnTo>
                <a:lnTo>
                  <a:pt x="75168" y="652779"/>
                </a:lnTo>
                <a:lnTo>
                  <a:pt x="66972" y="685958"/>
                </a:lnTo>
                <a:lnTo>
                  <a:pt x="63896" y="697229"/>
                </a:lnTo>
                <a:lnTo>
                  <a:pt x="86756" y="676910"/>
                </a:lnTo>
                <a:lnTo>
                  <a:pt x="121681" y="646906"/>
                </a:lnTo>
                <a:lnTo>
                  <a:pt x="156765" y="609758"/>
                </a:lnTo>
                <a:lnTo>
                  <a:pt x="194548" y="549949"/>
                </a:lnTo>
                <a:lnTo>
                  <a:pt x="213121" y="506095"/>
                </a:lnTo>
                <a:lnTo>
                  <a:pt x="223123" y="456525"/>
                </a:lnTo>
                <a:lnTo>
                  <a:pt x="218836" y="403860"/>
                </a:lnTo>
                <a:lnTo>
                  <a:pt x="200917" y="355877"/>
                </a:lnTo>
                <a:lnTo>
                  <a:pt x="176450" y="316230"/>
                </a:lnTo>
                <a:lnTo>
                  <a:pt x="149363" y="281344"/>
                </a:lnTo>
                <a:lnTo>
                  <a:pt x="99437" y="216296"/>
                </a:lnTo>
                <a:lnTo>
                  <a:pt x="81835" y="187325"/>
                </a:lnTo>
                <a:lnTo>
                  <a:pt x="70187" y="155495"/>
                </a:lnTo>
                <a:lnTo>
                  <a:pt x="63896" y="115570"/>
                </a:lnTo>
                <a:lnTo>
                  <a:pt x="64535" y="74453"/>
                </a:lnTo>
                <a:lnTo>
                  <a:pt x="70881" y="37306"/>
                </a:lnTo>
                <a:lnTo>
                  <a:pt x="78184" y="10378"/>
                </a:lnTo>
                <a:lnTo>
                  <a:pt x="81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979929"/>
            <a:ext cx="140970" cy="485140"/>
          </a:xfrm>
          <a:custGeom>
            <a:avLst/>
            <a:gdLst/>
            <a:ahLst/>
            <a:cxnLst/>
            <a:rect l="l" t="t" r="r" b="b"/>
            <a:pathLst>
              <a:path w="140970" h="485139">
                <a:moveTo>
                  <a:pt x="36829" y="0"/>
                </a:moveTo>
                <a:lnTo>
                  <a:pt x="31075" y="7917"/>
                </a:lnTo>
                <a:lnTo>
                  <a:pt x="18414" y="29051"/>
                </a:lnTo>
                <a:lnTo>
                  <a:pt x="5754" y="59471"/>
                </a:lnTo>
                <a:lnTo>
                  <a:pt x="0" y="95250"/>
                </a:lnTo>
                <a:lnTo>
                  <a:pt x="5734" y="129698"/>
                </a:lnTo>
                <a:lnTo>
                  <a:pt x="17303" y="165100"/>
                </a:lnTo>
                <a:lnTo>
                  <a:pt x="34825" y="202406"/>
                </a:lnTo>
                <a:lnTo>
                  <a:pt x="58420" y="242570"/>
                </a:lnTo>
                <a:lnTo>
                  <a:pt x="77390" y="286603"/>
                </a:lnTo>
                <a:lnTo>
                  <a:pt x="82550" y="331946"/>
                </a:lnTo>
                <a:lnTo>
                  <a:pt x="79136" y="374193"/>
                </a:lnTo>
                <a:lnTo>
                  <a:pt x="72389" y="408940"/>
                </a:lnTo>
                <a:lnTo>
                  <a:pt x="67528" y="430133"/>
                </a:lnTo>
                <a:lnTo>
                  <a:pt x="66833" y="445135"/>
                </a:lnTo>
                <a:lnTo>
                  <a:pt x="71139" y="461089"/>
                </a:lnTo>
                <a:lnTo>
                  <a:pt x="81279" y="485140"/>
                </a:lnTo>
                <a:lnTo>
                  <a:pt x="90170" y="454660"/>
                </a:lnTo>
                <a:lnTo>
                  <a:pt x="105965" y="415329"/>
                </a:lnTo>
                <a:lnTo>
                  <a:pt x="126047" y="375285"/>
                </a:lnTo>
                <a:lnTo>
                  <a:pt x="140890" y="325715"/>
                </a:lnTo>
                <a:lnTo>
                  <a:pt x="140970" y="257810"/>
                </a:lnTo>
                <a:lnTo>
                  <a:pt x="125432" y="210125"/>
                </a:lnTo>
                <a:lnTo>
                  <a:pt x="98583" y="165893"/>
                </a:lnTo>
                <a:lnTo>
                  <a:pt x="70068" y="124757"/>
                </a:lnTo>
                <a:lnTo>
                  <a:pt x="49529" y="86360"/>
                </a:lnTo>
                <a:lnTo>
                  <a:pt x="42187" y="67865"/>
                </a:lnTo>
                <a:lnTo>
                  <a:pt x="38417" y="52705"/>
                </a:lnTo>
                <a:lnTo>
                  <a:pt x="37028" y="32781"/>
                </a:lnTo>
                <a:lnTo>
                  <a:pt x="36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9859" y="2005329"/>
            <a:ext cx="140335" cy="486409"/>
          </a:xfrm>
          <a:custGeom>
            <a:avLst/>
            <a:gdLst/>
            <a:ahLst/>
            <a:cxnLst/>
            <a:rect l="l" t="t" r="r" b="b"/>
            <a:pathLst>
              <a:path w="140335" h="486410">
                <a:moveTo>
                  <a:pt x="35560" y="0"/>
                </a:moveTo>
                <a:lnTo>
                  <a:pt x="30003" y="7937"/>
                </a:lnTo>
                <a:lnTo>
                  <a:pt x="17779" y="29210"/>
                </a:lnTo>
                <a:lnTo>
                  <a:pt x="5556" y="60007"/>
                </a:lnTo>
                <a:lnTo>
                  <a:pt x="0" y="96520"/>
                </a:lnTo>
                <a:lnTo>
                  <a:pt x="3948" y="130968"/>
                </a:lnTo>
                <a:lnTo>
                  <a:pt x="15398" y="166370"/>
                </a:lnTo>
                <a:lnTo>
                  <a:pt x="33754" y="203676"/>
                </a:lnTo>
                <a:lnTo>
                  <a:pt x="58419" y="243840"/>
                </a:lnTo>
                <a:lnTo>
                  <a:pt x="77390" y="287158"/>
                </a:lnTo>
                <a:lnTo>
                  <a:pt x="82550" y="332263"/>
                </a:lnTo>
                <a:lnTo>
                  <a:pt x="79136" y="374749"/>
                </a:lnTo>
                <a:lnTo>
                  <a:pt x="72389" y="410210"/>
                </a:lnTo>
                <a:lnTo>
                  <a:pt x="67528" y="431403"/>
                </a:lnTo>
                <a:lnTo>
                  <a:pt x="66833" y="446404"/>
                </a:lnTo>
                <a:lnTo>
                  <a:pt x="71139" y="462359"/>
                </a:lnTo>
                <a:lnTo>
                  <a:pt x="81279" y="486410"/>
                </a:lnTo>
                <a:lnTo>
                  <a:pt x="90169" y="455930"/>
                </a:lnTo>
                <a:lnTo>
                  <a:pt x="105767" y="416401"/>
                </a:lnTo>
                <a:lnTo>
                  <a:pt x="125412" y="375920"/>
                </a:lnTo>
                <a:lnTo>
                  <a:pt x="139819" y="325913"/>
                </a:lnTo>
                <a:lnTo>
                  <a:pt x="139700" y="257810"/>
                </a:lnTo>
                <a:lnTo>
                  <a:pt x="124360" y="210839"/>
                </a:lnTo>
                <a:lnTo>
                  <a:pt x="97948" y="166846"/>
                </a:lnTo>
                <a:lnTo>
                  <a:pt x="69869" y="125472"/>
                </a:lnTo>
                <a:lnTo>
                  <a:pt x="49529" y="86360"/>
                </a:lnTo>
                <a:lnTo>
                  <a:pt x="41453" y="67865"/>
                </a:lnTo>
                <a:lnTo>
                  <a:pt x="37306" y="52705"/>
                </a:lnTo>
                <a:lnTo>
                  <a:pt x="35778" y="32781"/>
                </a:lnTo>
                <a:lnTo>
                  <a:pt x="35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4231" y="2552283"/>
            <a:ext cx="1350010" cy="1368425"/>
          </a:xfrm>
          <a:custGeom>
            <a:avLst/>
            <a:gdLst/>
            <a:ahLst/>
            <a:cxnLst/>
            <a:rect l="l" t="t" r="r" b="b"/>
            <a:pathLst>
              <a:path w="1350010" h="1368425">
                <a:moveTo>
                  <a:pt x="486992" y="827186"/>
                </a:moveTo>
                <a:lnTo>
                  <a:pt x="317448" y="827186"/>
                </a:lnTo>
                <a:lnTo>
                  <a:pt x="332348" y="898725"/>
                </a:lnTo>
                <a:lnTo>
                  <a:pt x="349402" y="961266"/>
                </a:lnTo>
                <a:lnTo>
                  <a:pt x="367967" y="1015298"/>
                </a:lnTo>
                <a:lnTo>
                  <a:pt x="387398" y="1061311"/>
                </a:lnTo>
                <a:lnTo>
                  <a:pt x="407052" y="1099792"/>
                </a:lnTo>
                <a:lnTo>
                  <a:pt x="444448" y="1156116"/>
                </a:lnTo>
                <a:lnTo>
                  <a:pt x="467804" y="1223962"/>
                </a:lnTo>
                <a:lnTo>
                  <a:pt x="478897" y="1260732"/>
                </a:lnTo>
                <a:lnTo>
                  <a:pt x="480703" y="1279167"/>
                </a:lnTo>
                <a:lnTo>
                  <a:pt x="476198" y="1292006"/>
                </a:lnTo>
                <a:lnTo>
                  <a:pt x="497967" y="1324550"/>
                </a:lnTo>
                <a:lnTo>
                  <a:pt x="531285" y="1342806"/>
                </a:lnTo>
                <a:lnTo>
                  <a:pt x="599607" y="1353442"/>
                </a:lnTo>
                <a:lnTo>
                  <a:pt x="726388" y="1363126"/>
                </a:lnTo>
                <a:lnTo>
                  <a:pt x="737541" y="1366063"/>
                </a:lnTo>
                <a:lnTo>
                  <a:pt x="749883" y="1367571"/>
                </a:lnTo>
                <a:lnTo>
                  <a:pt x="763179" y="1368127"/>
                </a:lnTo>
                <a:lnTo>
                  <a:pt x="777188" y="1368206"/>
                </a:lnTo>
                <a:lnTo>
                  <a:pt x="849578" y="1368206"/>
                </a:lnTo>
                <a:lnTo>
                  <a:pt x="865791" y="1368127"/>
                </a:lnTo>
                <a:lnTo>
                  <a:pt x="880217" y="1367571"/>
                </a:lnTo>
                <a:lnTo>
                  <a:pt x="892977" y="1366063"/>
                </a:lnTo>
                <a:lnTo>
                  <a:pt x="904188" y="1363126"/>
                </a:lnTo>
                <a:lnTo>
                  <a:pt x="1033232" y="1345584"/>
                </a:lnTo>
                <a:lnTo>
                  <a:pt x="1107865" y="1321851"/>
                </a:lnTo>
                <a:lnTo>
                  <a:pt x="1142254" y="1300976"/>
                </a:lnTo>
                <a:lnTo>
                  <a:pt x="1150568" y="1292006"/>
                </a:lnTo>
                <a:lnTo>
                  <a:pt x="1153981" y="1262737"/>
                </a:lnTo>
                <a:lnTo>
                  <a:pt x="1166443" y="1216917"/>
                </a:lnTo>
                <a:lnTo>
                  <a:pt x="1179858" y="1174670"/>
                </a:lnTo>
                <a:lnTo>
                  <a:pt x="1186128" y="1156116"/>
                </a:lnTo>
                <a:lnTo>
                  <a:pt x="1200312" y="1136413"/>
                </a:lnTo>
                <a:lnTo>
                  <a:pt x="1215356" y="1112683"/>
                </a:lnTo>
                <a:lnTo>
                  <a:pt x="1230955" y="1084659"/>
                </a:lnTo>
                <a:lnTo>
                  <a:pt x="1241515" y="1062948"/>
                </a:lnTo>
                <a:lnTo>
                  <a:pt x="712540" y="1062948"/>
                </a:lnTo>
                <a:lnTo>
                  <a:pt x="670945" y="1062817"/>
                </a:lnTo>
                <a:lnTo>
                  <a:pt x="631301" y="1055020"/>
                </a:lnTo>
                <a:lnTo>
                  <a:pt x="594308" y="1039276"/>
                </a:lnTo>
                <a:lnTo>
                  <a:pt x="591451" y="1027549"/>
                </a:lnTo>
                <a:lnTo>
                  <a:pt x="588593" y="1013082"/>
                </a:lnTo>
                <a:lnTo>
                  <a:pt x="594308" y="995521"/>
                </a:lnTo>
                <a:lnTo>
                  <a:pt x="617168" y="974506"/>
                </a:lnTo>
                <a:lnTo>
                  <a:pt x="642767" y="956091"/>
                </a:lnTo>
                <a:lnTo>
                  <a:pt x="651043" y="949106"/>
                </a:lnTo>
                <a:lnTo>
                  <a:pt x="543508" y="949106"/>
                </a:lnTo>
                <a:lnTo>
                  <a:pt x="522633" y="942439"/>
                </a:lnTo>
                <a:lnTo>
                  <a:pt x="504138" y="918626"/>
                </a:lnTo>
                <a:lnTo>
                  <a:pt x="492919" y="878645"/>
                </a:lnTo>
                <a:lnTo>
                  <a:pt x="487104" y="836123"/>
                </a:lnTo>
                <a:lnTo>
                  <a:pt x="486992" y="827186"/>
                </a:lnTo>
                <a:close/>
              </a:path>
              <a:path w="1350010" h="1368425">
                <a:moveTo>
                  <a:pt x="1349703" y="403879"/>
                </a:moveTo>
                <a:lnTo>
                  <a:pt x="1040693" y="403879"/>
                </a:lnTo>
                <a:lnTo>
                  <a:pt x="1059128" y="413166"/>
                </a:lnTo>
                <a:lnTo>
                  <a:pt x="1077997" y="448670"/>
                </a:lnTo>
                <a:lnTo>
                  <a:pt x="1091203" y="488411"/>
                </a:lnTo>
                <a:lnTo>
                  <a:pt x="1098802" y="531672"/>
                </a:lnTo>
                <a:lnTo>
                  <a:pt x="1100845" y="577738"/>
                </a:lnTo>
                <a:lnTo>
                  <a:pt x="1097387" y="625891"/>
                </a:lnTo>
                <a:lnTo>
                  <a:pt x="1088481" y="675416"/>
                </a:lnTo>
                <a:lnTo>
                  <a:pt x="1074179" y="725596"/>
                </a:lnTo>
                <a:lnTo>
                  <a:pt x="1054536" y="775716"/>
                </a:lnTo>
                <a:lnTo>
                  <a:pt x="1029605" y="825058"/>
                </a:lnTo>
                <a:lnTo>
                  <a:pt x="999438" y="872906"/>
                </a:lnTo>
                <a:lnTo>
                  <a:pt x="963735" y="918626"/>
                </a:lnTo>
                <a:lnTo>
                  <a:pt x="925240" y="958484"/>
                </a:lnTo>
                <a:lnTo>
                  <a:pt x="884407" y="992453"/>
                </a:lnTo>
                <a:lnTo>
                  <a:pt x="842019" y="1020165"/>
                </a:lnTo>
                <a:lnTo>
                  <a:pt x="798778" y="1041340"/>
                </a:lnTo>
                <a:lnTo>
                  <a:pt x="755385" y="1055695"/>
                </a:lnTo>
                <a:lnTo>
                  <a:pt x="712540" y="1062948"/>
                </a:lnTo>
                <a:lnTo>
                  <a:pt x="1241515" y="1062948"/>
                </a:lnTo>
                <a:lnTo>
                  <a:pt x="1262604" y="1014649"/>
                </a:lnTo>
                <a:lnTo>
                  <a:pt x="1278045" y="972125"/>
                </a:lnTo>
                <a:lnTo>
                  <a:pt x="1292824" y="924230"/>
                </a:lnTo>
                <a:lnTo>
                  <a:pt x="1306637" y="870695"/>
                </a:lnTo>
                <a:lnTo>
                  <a:pt x="1319181" y="811252"/>
                </a:lnTo>
                <a:lnTo>
                  <a:pt x="1330150" y="745630"/>
                </a:lnTo>
                <a:lnTo>
                  <a:pt x="1339240" y="673561"/>
                </a:lnTo>
                <a:lnTo>
                  <a:pt x="1346148" y="594776"/>
                </a:lnTo>
                <a:lnTo>
                  <a:pt x="1346744" y="554474"/>
                </a:lnTo>
                <a:lnTo>
                  <a:pt x="1349363" y="476726"/>
                </a:lnTo>
                <a:lnTo>
                  <a:pt x="1349801" y="448670"/>
                </a:lnTo>
                <a:lnTo>
                  <a:pt x="1349703" y="403879"/>
                </a:lnTo>
                <a:close/>
              </a:path>
              <a:path w="1350010" h="1368425">
                <a:moveTo>
                  <a:pt x="676858" y="716696"/>
                </a:moveTo>
                <a:lnTo>
                  <a:pt x="705354" y="746303"/>
                </a:lnTo>
                <a:lnTo>
                  <a:pt x="719086" y="763051"/>
                </a:lnTo>
                <a:lnTo>
                  <a:pt x="721864" y="773132"/>
                </a:lnTo>
                <a:lnTo>
                  <a:pt x="717498" y="782736"/>
                </a:lnTo>
                <a:lnTo>
                  <a:pt x="712141" y="790832"/>
                </a:lnTo>
                <a:lnTo>
                  <a:pt x="707973" y="801786"/>
                </a:lnTo>
                <a:lnTo>
                  <a:pt x="676223" y="857428"/>
                </a:lnTo>
                <a:lnTo>
                  <a:pt x="647331" y="888781"/>
                </a:lnTo>
                <a:lnTo>
                  <a:pt x="616057" y="917277"/>
                </a:lnTo>
                <a:lnTo>
                  <a:pt x="566289" y="944344"/>
                </a:lnTo>
                <a:lnTo>
                  <a:pt x="543508" y="949106"/>
                </a:lnTo>
                <a:lnTo>
                  <a:pt x="651043" y="949106"/>
                </a:lnTo>
                <a:lnTo>
                  <a:pt x="678128" y="926246"/>
                </a:lnTo>
                <a:lnTo>
                  <a:pt x="712537" y="888781"/>
                </a:lnTo>
                <a:lnTo>
                  <a:pt x="735278" y="847506"/>
                </a:lnTo>
                <a:lnTo>
                  <a:pt x="756213" y="820757"/>
                </a:lnTo>
                <a:lnTo>
                  <a:pt x="783697" y="816391"/>
                </a:lnTo>
                <a:lnTo>
                  <a:pt x="807563" y="816391"/>
                </a:lnTo>
                <a:lnTo>
                  <a:pt x="794750" y="802917"/>
                </a:lnTo>
                <a:lnTo>
                  <a:pt x="785602" y="785435"/>
                </a:lnTo>
                <a:lnTo>
                  <a:pt x="789075" y="766286"/>
                </a:lnTo>
                <a:lnTo>
                  <a:pt x="803858" y="737016"/>
                </a:lnTo>
                <a:lnTo>
                  <a:pt x="806929" y="731936"/>
                </a:lnTo>
                <a:lnTo>
                  <a:pt x="726388" y="731936"/>
                </a:lnTo>
                <a:lnTo>
                  <a:pt x="709005" y="729555"/>
                </a:lnTo>
                <a:lnTo>
                  <a:pt x="693051" y="724316"/>
                </a:lnTo>
                <a:lnTo>
                  <a:pt x="681383" y="719077"/>
                </a:lnTo>
                <a:lnTo>
                  <a:pt x="676858" y="716696"/>
                </a:lnTo>
                <a:close/>
              </a:path>
              <a:path w="1350010" h="1368425">
                <a:moveTo>
                  <a:pt x="162134" y="216686"/>
                </a:moveTo>
                <a:lnTo>
                  <a:pt x="120635" y="222192"/>
                </a:lnTo>
                <a:lnTo>
                  <a:pt x="77559" y="243938"/>
                </a:lnTo>
                <a:lnTo>
                  <a:pt x="34238" y="286166"/>
                </a:lnTo>
                <a:lnTo>
                  <a:pt x="3548" y="352003"/>
                </a:lnTo>
                <a:lnTo>
                  <a:pt x="0" y="391216"/>
                </a:lnTo>
                <a:lnTo>
                  <a:pt x="3288" y="433386"/>
                </a:lnTo>
                <a:lnTo>
                  <a:pt x="12642" y="477581"/>
                </a:lnTo>
                <a:lnTo>
                  <a:pt x="27291" y="522872"/>
                </a:lnTo>
                <a:lnTo>
                  <a:pt x="46465" y="568326"/>
                </a:lnTo>
                <a:lnTo>
                  <a:pt x="69392" y="613015"/>
                </a:lnTo>
                <a:lnTo>
                  <a:pt x="95301" y="656007"/>
                </a:lnTo>
                <a:lnTo>
                  <a:pt x="123427" y="696376"/>
                </a:lnTo>
                <a:lnTo>
                  <a:pt x="152985" y="733178"/>
                </a:lnTo>
                <a:lnTo>
                  <a:pt x="183217" y="765496"/>
                </a:lnTo>
                <a:lnTo>
                  <a:pt x="213348" y="792394"/>
                </a:lnTo>
                <a:lnTo>
                  <a:pt x="270225" y="826212"/>
                </a:lnTo>
                <a:lnTo>
                  <a:pt x="295429" y="831270"/>
                </a:lnTo>
                <a:lnTo>
                  <a:pt x="317448" y="827186"/>
                </a:lnTo>
                <a:lnTo>
                  <a:pt x="486992" y="827186"/>
                </a:lnTo>
                <a:lnTo>
                  <a:pt x="486556" y="792394"/>
                </a:lnTo>
                <a:lnTo>
                  <a:pt x="486625" y="790832"/>
                </a:lnTo>
                <a:lnTo>
                  <a:pt x="491118" y="745630"/>
                </a:lnTo>
                <a:lnTo>
                  <a:pt x="498043" y="711616"/>
                </a:lnTo>
                <a:lnTo>
                  <a:pt x="271728" y="711616"/>
                </a:lnTo>
                <a:lnTo>
                  <a:pt x="176855" y="632896"/>
                </a:lnTo>
                <a:lnTo>
                  <a:pt x="127107" y="577155"/>
                </a:lnTo>
                <a:lnTo>
                  <a:pt x="106172" y="517842"/>
                </a:lnTo>
                <a:lnTo>
                  <a:pt x="97743" y="428323"/>
                </a:lnTo>
                <a:lnTo>
                  <a:pt x="100538" y="375673"/>
                </a:lnTo>
                <a:lnTo>
                  <a:pt x="117333" y="341358"/>
                </a:lnTo>
                <a:lnTo>
                  <a:pt x="144391" y="323503"/>
                </a:lnTo>
                <a:lnTo>
                  <a:pt x="177982" y="320156"/>
                </a:lnTo>
                <a:lnTo>
                  <a:pt x="1347612" y="320156"/>
                </a:lnTo>
                <a:lnTo>
                  <a:pt x="1346942" y="301406"/>
                </a:lnTo>
                <a:lnTo>
                  <a:pt x="1345507" y="272196"/>
                </a:lnTo>
                <a:lnTo>
                  <a:pt x="285698" y="272196"/>
                </a:lnTo>
                <a:lnTo>
                  <a:pt x="263838" y="255175"/>
                </a:lnTo>
                <a:lnTo>
                  <a:pt x="235069" y="237421"/>
                </a:lnTo>
                <a:lnTo>
                  <a:pt x="200723" y="223177"/>
                </a:lnTo>
                <a:lnTo>
                  <a:pt x="162134" y="216686"/>
                </a:lnTo>
                <a:close/>
              </a:path>
              <a:path w="1350010" h="1368425">
                <a:moveTo>
                  <a:pt x="807563" y="816391"/>
                </a:moveTo>
                <a:lnTo>
                  <a:pt x="783697" y="816391"/>
                </a:lnTo>
                <a:lnTo>
                  <a:pt x="807609" y="822503"/>
                </a:lnTo>
                <a:lnTo>
                  <a:pt x="817828" y="827186"/>
                </a:lnTo>
                <a:lnTo>
                  <a:pt x="807563" y="816391"/>
                </a:lnTo>
                <a:close/>
              </a:path>
              <a:path w="1350010" h="1368425">
                <a:moveTo>
                  <a:pt x="1347755" y="324162"/>
                </a:moveTo>
                <a:lnTo>
                  <a:pt x="874398" y="324162"/>
                </a:lnTo>
                <a:lnTo>
                  <a:pt x="915681" y="324277"/>
                </a:lnTo>
                <a:lnTo>
                  <a:pt x="954988" y="331886"/>
                </a:lnTo>
                <a:lnTo>
                  <a:pt x="960703" y="338712"/>
                </a:lnTo>
                <a:lnTo>
                  <a:pt x="970228" y="352206"/>
                </a:lnTo>
                <a:lnTo>
                  <a:pt x="972133" y="373320"/>
                </a:lnTo>
                <a:lnTo>
                  <a:pt x="954988" y="403006"/>
                </a:lnTo>
                <a:lnTo>
                  <a:pt x="941058" y="425231"/>
                </a:lnTo>
                <a:lnTo>
                  <a:pt x="928318" y="451266"/>
                </a:lnTo>
                <a:lnTo>
                  <a:pt x="917380" y="477581"/>
                </a:lnTo>
                <a:lnTo>
                  <a:pt x="909268" y="499526"/>
                </a:lnTo>
                <a:lnTo>
                  <a:pt x="896985" y="522148"/>
                </a:lnTo>
                <a:lnTo>
                  <a:pt x="880535" y="547151"/>
                </a:lnTo>
                <a:lnTo>
                  <a:pt x="859083" y="575964"/>
                </a:lnTo>
                <a:lnTo>
                  <a:pt x="831798" y="610016"/>
                </a:lnTo>
                <a:lnTo>
                  <a:pt x="801576" y="648354"/>
                </a:lnTo>
                <a:lnTo>
                  <a:pt x="773855" y="688121"/>
                </a:lnTo>
                <a:lnTo>
                  <a:pt x="748752" y="719316"/>
                </a:lnTo>
                <a:lnTo>
                  <a:pt x="726388" y="731936"/>
                </a:lnTo>
                <a:lnTo>
                  <a:pt x="806929" y="731936"/>
                </a:lnTo>
                <a:lnTo>
                  <a:pt x="826361" y="699789"/>
                </a:lnTo>
                <a:lnTo>
                  <a:pt x="852436" y="663991"/>
                </a:lnTo>
                <a:lnTo>
                  <a:pt x="882797" y="629146"/>
                </a:lnTo>
                <a:lnTo>
                  <a:pt x="918158" y="594776"/>
                </a:lnTo>
                <a:lnTo>
                  <a:pt x="946396" y="559256"/>
                </a:lnTo>
                <a:lnTo>
                  <a:pt x="961180" y="523021"/>
                </a:lnTo>
                <a:lnTo>
                  <a:pt x="969128" y="488411"/>
                </a:lnTo>
                <a:lnTo>
                  <a:pt x="976578" y="458886"/>
                </a:lnTo>
                <a:lnTo>
                  <a:pt x="992870" y="431026"/>
                </a:lnTo>
                <a:lnTo>
                  <a:pt x="1016425" y="411261"/>
                </a:lnTo>
                <a:lnTo>
                  <a:pt x="1040693" y="403879"/>
                </a:lnTo>
                <a:lnTo>
                  <a:pt x="1349703" y="403879"/>
                </a:lnTo>
                <a:lnTo>
                  <a:pt x="1349627" y="394257"/>
                </a:lnTo>
                <a:lnTo>
                  <a:pt x="1348641" y="348961"/>
                </a:lnTo>
                <a:lnTo>
                  <a:pt x="1347755" y="324162"/>
                </a:lnTo>
                <a:close/>
              </a:path>
              <a:path w="1350010" h="1368425">
                <a:moveTo>
                  <a:pt x="1347612" y="320156"/>
                </a:moveTo>
                <a:lnTo>
                  <a:pt x="177982" y="320156"/>
                </a:lnTo>
                <a:lnTo>
                  <a:pt x="214371" y="329361"/>
                </a:lnTo>
                <a:lnTo>
                  <a:pt x="249827" y="349163"/>
                </a:lnTo>
                <a:lnTo>
                  <a:pt x="280618" y="377606"/>
                </a:lnTo>
                <a:lnTo>
                  <a:pt x="280710" y="477581"/>
                </a:lnTo>
                <a:lnTo>
                  <a:pt x="281246" y="514766"/>
                </a:lnTo>
                <a:lnTo>
                  <a:pt x="282761" y="554474"/>
                </a:lnTo>
                <a:lnTo>
                  <a:pt x="285698" y="594776"/>
                </a:lnTo>
                <a:lnTo>
                  <a:pt x="287980" y="621367"/>
                </a:lnTo>
                <a:lnTo>
                  <a:pt x="289734" y="648354"/>
                </a:lnTo>
                <a:lnTo>
                  <a:pt x="291592" y="672643"/>
                </a:lnTo>
                <a:lnTo>
                  <a:pt x="294588" y="696376"/>
                </a:lnTo>
                <a:lnTo>
                  <a:pt x="290123" y="697329"/>
                </a:lnTo>
                <a:lnTo>
                  <a:pt x="284587" y="700186"/>
                </a:lnTo>
                <a:lnTo>
                  <a:pt x="278336" y="704949"/>
                </a:lnTo>
                <a:lnTo>
                  <a:pt x="271728" y="711616"/>
                </a:lnTo>
                <a:lnTo>
                  <a:pt x="498043" y="711616"/>
                </a:lnTo>
                <a:lnTo>
                  <a:pt x="500619" y="698963"/>
                </a:lnTo>
                <a:lnTo>
                  <a:pt x="514957" y="651926"/>
                </a:lnTo>
                <a:lnTo>
                  <a:pt x="533967" y="605171"/>
                </a:lnTo>
                <a:lnTo>
                  <a:pt x="557507" y="559256"/>
                </a:lnTo>
                <a:lnTo>
                  <a:pt x="585418" y="514766"/>
                </a:lnTo>
                <a:lnTo>
                  <a:pt x="622092" y="468565"/>
                </a:lnTo>
                <a:lnTo>
                  <a:pt x="661399" y="428323"/>
                </a:lnTo>
                <a:lnTo>
                  <a:pt x="702682" y="394257"/>
                </a:lnTo>
                <a:lnTo>
                  <a:pt x="745282" y="366589"/>
                </a:lnTo>
                <a:lnTo>
                  <a:pt x="788540" y="345537"/>
                </a:lnTo>
                <a:lnTo>
                  <a:pt x="831798" y="331322"/>
                </a:lnTo>
                <a:lnTo>
                  <a:pt x="874398" y="324162"/>
                </a:lnTo>
                <a:lnTo>
                  <a:pt x="1347755" y="324162"/>
                </a:lnTo>
                <a:lnTo>
                  <a:pt x="1347612" y="320156"/>
                </a:lnTo>
                <a:close/>
              </a:path>
              <a:path w="1350010" h="1368425">
                <a:moveTo>
                  <a:pt x="1013111" y="0"/>
                </a:moveTo>
                <a:lnTo>
                  <a:pt x="812748" y="9306"/>
                </a:lnTo>
                <a:lnTo>
                  <a:pt x="589804" y="21967"/>
                </a:lnTo>
                <a:lnTo>
                  <a:pt x="427462" y="69631"/>
                </a:lnTo>
                <a:lnTo>
                  <a:pt x="328223" y="121106"/>
                </a:lnTo>
                <a:lnTo>
                  <a:pt x="294588" y="145196"/>
                </a:lnTo>
                <a:lnTo>
                  <a:pt x="288238" y="210601"/>
                </a:lnTo>
                <a:lnTo>
                  <a:pt x="285698" y="272196"/>
                </a:lnTo>
                <a:lnTo>
                  <a:pt x="1345507" y="272196"/>
                </a:lnTo>
                <a:lnTo>
                  <a:pt x="1341286" y="199736"/>
                </a:lnTo>
                <a:lnTo>
                  <a:pt x="1337258" y="145196"/>
                </a:lnTo>
                <a:lnTo>
                  <a:pt x="1226193" y="55205"/>
                </a:lnTo>
                <a:lnTo>
                  <a:pt x="1134535" y="11052"/>
                </a:lnTo>
                <a:lnTo>
                  <a:pt x="1013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História do SNMP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717550" y="1402079"/>
            <a:ext cx="8917940" cy="392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3970" marR="5080">
              <a:lnSpc>
                <a:spcPct val="100000"/>
              </a:lnSpc>
            </a:pPr>
            <a:r>
              <a:rPr sz="2400" dirty="0">
                <a:latin typeface="Verdana"/>
                <a:cs typeface="Verdana"/>
              </a:rPr>
              <a:t>No </a:t>
            </a:r>
            <a:r>
              <a:rPr sz="2400" spc="-5" dirty="0">
                <a:latin typeface="Verdana"/>
                <a:cs typeface="Verdana"/>
              </a:rPr>
              <a:t>início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1988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necessidade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uma </a:t>
            </a:r>
            <a:r>
              <a:rPr sz="2400" spc="-10" dirty="0">
                <a:latin typeface="Verdana"/>
                <a:cs typeface="Verdana"/>
              </a:rPr>
              <a:t>ferramenta </a:t>
            </a:r>
            <a:r>
              <a:rPr sz="2400" dirty="0">
                <a:latin typeface="Verdana"/>
                <a:cs typeface="Verdana"/>
              </a:rPr>
              <a:t>da  </a:t>
            </a:r>
            <a:r>
              <a:rPr sz="2400" spc="-10" dirty="0">
                <a:latin typeface="Verdana"/>
                <a:cs typeface="Verdana"/>
              </a:rPr>
              <a:t>administração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spc="-5" dirty="0">
                <a:latin typeface="Verdana"/>
                <a:cs typeface="Verdana"/>
              </a:rPr>
              <a:t>as redes </a:t>
            </a:r>
            <a:r>
              <a:rPr sz="2400" spc="-60" dirty="0">
                <a:latin typeface="Verdana"/>
                <a:cs typeface="Verdana"/>
              </a:rPr>
              <a:t>TCP/IP, </a:t>
            </a:r>
            <a:r>
              <a:rPr sz="2400" spc="-5" dirty="0">
                <a:latin typeface="Verdana"/>
                <a:cs typeface="Verdana"/>
              </a:rPr>
              <a:t>mais particularmente 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Internet, </a:t>
            </a:r>
            <a:r>
              <a:rPr sz="2400" dirty="0">
                <a:latin typeface="Verdana"/>
                <a:cs typeface="Verdana"/>
              </a:rPr>
              <a:t>já </a:t>
            </a:r>
            <a:r>
              <a:rPr sz="2400" spc="-20" dirty="0">
                <a:latin typeface="Verdana"/>
                <a:cs typeface="Verdana"/>
              </a:rPr>
              <a:t>era </a:t>
            </a:r>
            <a:r>
              <a:rPr sz="2400" spc="-5" dirty="0">
                <a:latin typeface="Verdana"/>
                <a:cs typeface="Verdana"/>
              </a:rPr>
              <a:t>um fato </a:t>
            </a:r>
            <a:r>
              <a:rPr sz="2400" spc="-10" dirty="0">
                <a:latin typeface="Verdana"/>
                <a:cs typeface="Verdana"/>
              </a:rPr>
              <a:t>relevante.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partir dessa  necessidade, </a:t>
            </a:r>
            <a:r>
              <a:rPr sz="2400" dirty="0">
                <a:latin typeface="Verdana"/>
                <a:cs typeface="Verdana"/>
              </a:rPr>
              <a:t>o </a:t>
            </a:r>
            <a:r>
              <a:rPr sz="2400" spc="-5" dirty="0">
                <a:latin typeface="Verdana"/>
                <a:cs typeface="Verdana"/>
              </a:rPr>
              <a:t>IAB (Internet Architecture Board) publicou  em abril 1988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recomendação RFC 1052 </a:t>
            </a:r>
            <a:r>
              <a:rPr sz="2400" dirty="0">
                <a:latin typeface="Verdana"/>
                <a:cs typeface="Verdana"/>
              </a:rPr>
              <a:t>– </a:t>
            </a:r>
            <a:r>
              <a:rPr sz="2400" spc="-5" dirty="0">
                <a:latin typeface="Verdana"/>
                <a:cs typeface="Verdana"/>
              </a:rPr>
              <a:t>IAB  </a:t>
            </a:r>
            <a:r>
              <a:rPr sz="2400" spc="-10" dirty="0">
                <a:latin typeface="Verdana"/>
                <a:cs typeface="Verdana"/>
              </a:rPr>
              <a:t>Recommendations </a:t>
            </a:r>
            <a:r>
              <a:rPr sz="2400" spc="-5" dirty="0">
                <a:latin typeface="Verdana"/>
                <a:cs typeface="Verdana"/>
              </a:rPr>
              <a:t>for the </a:t>
            </a:r>
            <a:r>
              <a:rPr sz="2400" spc="-10" dirty="0">
                <a:latin typeface="Verdana"/>
                <a:cs typeface="Verdana"/>
              </a:rPr>
              <a:t>Development </a:t>
            </a:r>
            <a:r>
              <a:rPr sz="2400" spc="-5" dirty="0">
                <a:latin typeface="Verdana"/>
                <a:cs typeface="Verdana"/>
              </a:rPr>
              <a:t>of Internet  Network Management Standards. Esta RFC </a:t>
            </a:r>
            <a:r>
              <a:rPr sz="2400" spc="-10" dirty="0">
                <a:latin typeface="Verdana"/>
                <a:cs typeface="Verdana"/>
              </a:rPr>
              <a:t>apresentava  </a:t>
            </a:r>
            <a:r>
              <a:rPr sz="2400" spc="-5" dirty="0">
                <a:latin typeface="Verdana"/>
                <a:cs typeface="Verdana"/>
              </a:rPr>
              <a:t>os requisitos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padronização </a:t>
            </a:r>
            <a:r>
              <a:rPr sz="2400" dirty="0">
                <a:latin typeface="Verdana"/>
                <a:cs typeface="Verdana"/>
              </a:rPr>
              <a:t>da </a:t>
            </a:r>
            <a:r>
              <a:rPr sz="2400" spc="-5" dirty="0">
                <a:latin typeface="Verdana"/>
                <a:cs typeface="Verdana"/>
              </a:rPr>
              <a:t>gerência </a:t>
            </a:r>
            <a:r>
              <a:rPr sz="2400" dirty="0">
                <a:latin typeface="Verdana"/>
                <a:cs typeface="Verdana"/>
              </a:rPr>
              <a:t>de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redes.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D041A6-8946-454B-B966-B798664A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História do SNMP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717550" y="1402079"/>
            <a:ext cx="8949690" cy="355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3970" marR="929005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As </a:t>
            </a:r>
            <a:r>
              <a:rPr sz="2400" spc="-10" dirty="0">
                <a:latin typeface="Verdana"/>
                <a:cs typeface="Verdana"/>
              </a:rPr>
              <a:t>primeiras </a:t>
            </a:r>
            <a:r>
              <a:rPr sz="2400" spc="-5" dirty="0">
                <a:latin typeface="Verdana"/>
                <a:cs typeface="Verdana"/>
              </a:rPr>
              <a:t>recomendações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o SNMP </a:t>
            </a:r>
            <a:r>
              <a:rPr sz="2400" spc="-20" dirty="0">
                <a:latin typeface="Verdana"/>
                <a:cs typeface="Verdana"/>
              </a:rPr>
              <a:t>foram  </a:t>
            </a:r>
            <a:r>
              <a:rPr sz="2400" spc="-5" dirty="0">
                <a:latin typeface="Verdana"/>
                <a:cs typeface="Verdana"/>
              </a:rPr>
              <a:t>publicadas ainda em 1988,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15" dirty="0">
                <a:latin typeface="Verdana"/>
                <a:cs typeface="Verdana"/>
              </a:rPr>
              <a:t>utilizavam </a:t>
            </a:r>
            <a:r>
              <a:rPr sz="2400" spc="-5" dirty="0">
                <a:latin typeface="Verdana"/>
                <a:cs typeface="Verdana"/>
              </a:rPr>
              <a:t>parte dos  conceitos </a:t>
            </a:r>
            <a:r>
              <a:rPr sz="2400" dirty="0">
                <a:latin typeface="Verdana"/>
                <a:cs typeface="Verdana"/>
              </a:rPr>
              <a:t>já </a:t>
            </a:r>
            <a:r>
              <a:rPr sz="2400" spc="-10" dirty="0">
                <a:latin typeface="Verdana"/>
                <a:cs typeface="Verdana"/>
              </a:rPr>
              <a:t>desenvolvidos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spc="-5" dirty="0">
                <a:latin typeface="Verdana"/>
                <a:cs typeface="Verdana"/>
              </a:rPr>
              <a:t>roteadores,  principalmente </a:t>
            </a:r>
            <a:r>
              <a:rPr sz="2400" dirty="0">
                <a:latin typeface="Verdana"/>
                <a:cs typeface="Verdana"/>
              </a:rPr>
              <a:t>o </a:t>
            </a:r>
            <a:r>
              <a:rPr sz="2400" spc="-5" dirty="0">
                <a:latin typeface="Verdana"/>
                <a:cs typeface="Verdana"/>
              </a:rPr>
              <a:t>SGMP (Simple </a:t>
            </a:r>
            <a:r>
              <a:rPr sz="2400" spc="-10" dirty="0">
                <a:latin typeface="Verdana"/>
                <a:cs typeface="Verdana"/>
              </a:rPr>
              <a:t>Gateway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Monitoring</a:t>
            </a:r>
            <a:endParaRPr sz="2400" dirty="0">
              <a:latin typeface="Verdana"/>
              <a:cs typeface="Verdana"/>
            </a:endParaRPr>
          </a:p>
          <a:p>
            <a:pPr marL="13970" marR="5080" algn="just">
              <a:lnSpc>
                <a:spcPct val="100000"/>
              </a:lnSpc>
              <a:spcBef>
                <a:spcPts val="890"/>
              </a:spcBef>
            </a:pPr>
            <a:r>
              <a:rPr sz="2400" spc="-10" dirty="0">
                <a:latin typeface="Verdana"/>
                <a:cs typeface="Verdana"/>
              </a:rPr>
              <a:t>Protocol). </a:t>
            </a:r>
            <a:r>
              <a:rPr sz="2400" dirty="0">
                <a:latin typeface="Verdana"/>
                <a:cs typeface="Verdana"/>
              </a:rPr>
              <a:t>O </a:t>
            </a:r>
            <a:r>
              <a:rPr sz="2400" spc="-10" dirty="0">
                <a:latin typeface="Verdana"/>
                <a:cs typeface="Verdana"/>
              </a:rPr>
              <a:t>desenvolvimento teve </a:t>
            </a:r>
            <a:r>
              <a:rPr sz="2400" spc="-5" dirty="0">
                <a:latin typeface="Verdana"/>
                <a:cs typeface="Verdana"/>
              </a:rPr>
              <a:t>continuidade e, após </a:t>
            </a:r>
            <a:r>
              <a:rPr sz="2400" dirty="0">
                <a:latin typeface="Verdana"/>
                <a:cs typeface="Verdana"/>
              </a:rPr>
              <a:t>a  </a:t>
            </a:r>
            <a:r>
              <a:rPr sz="2400" spc="-5" dirty="0">
                <a:latin typeface="Verdana"/>
                <a:cs typeface="Verdana"/>
              </a:rPr>
              <a:t>RFC ter sido reescrita com </a:t>
            </a:r>
            <a:r>
              <a:rPr sz="2400" spc="-15" dirty="0">
                <a:latin typeface="Verdana"/>
                <a:cs typeface="Verdana"/>
              </a:rPr>
              <a:t>novas </a:t>
            </a:r>
            <a:r>
              <a:rPr sz="2400" spc="-5" dirty="0">
                <a:latin typeface="Verdana"/>
                <a:cs typeface="Verdana"/>
              </a:rPr>
              <a:t>funções,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versão </a:t>
            </a:r>
            <a:r>
              <a:rPr sz="2400" spc="-5" dirty="0">
                <a:latin typeface="Verdana"/>
                <a:cs typeface="Verdana"/>
              </a:rPr>
              <a:t>1.0 do  </a:t>
            </a:r>
            <a:r>
              <a:rPr sz="2400" dirty="0">
                <a:latin typeface="Verdana"/>
                <a:cs typeface="Verdana"/>
              </a:rPr>
              <a:t>SNMP </a:t>
            </a:r>
            <a:r>
              <a:rPr sz="2400" spc="-5" dirty="0">
                <a:latin typeface="Verdana"/>
                <a:cs typeface="Verdana"/>
              </a:rPr>
              <a:t>foi publicada em maio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1991.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E2A217-CBBF-49DB-BA8C-9EA6B592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7" y="6528423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História do SNMP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717550" y="1402079"/>
            <a:ext cx="884174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3970" marR="5080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Vários grupos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10" dirty="0">
                <a:latin typeface="Verdana"/>
                <a:cs typeface="Verdana"/>
              </a:rPr>
              <a:t>trabalho contribuiram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o  </a:t>
            </a:r>
            <a:r>
              <a:rPr sz="2400" spc="-10" dirty="0">
                <a:latin typeface="Verdana"/>
                <a:cs typeface="Verdana"/>
              </a:rPr>
              <a:t>desenvolvimento </a:t>
            </a:r>
            <a:r>
              <a:rPr sz="2400" dirty="0">
                <a:latin typeface="Verdana"/>
                <a:cs typeface="Verdana"/>
              </a:rPr>
              <a:t>do </a:t>
            </a:r>
            <a:r>
              <a:rPr sz="2400" spc="-5" dirty="0">
                <a:latin typeface="Verdana"/>
                <a:cs typeface="Verdana"/>
              </a:rPr>
              <a:t>protocolo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15" dirty="0">
                <a:latin typeface="Verdana"/>
                <a:cs typeface="Verdana"/>
              </a:rPr>
              <a:t>criaram </a:t>
            </a:r>
            <a:r>
              <a:rPr sz="2400" spc="-5" dirty="0">
                <a:latin typeface="Verdana"/>
                <a:cs typeface="Verdana"/>
              </a:rPr>
              <a:t>MIB's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spc="-5" dirty="0">
                <a:latin typeface="Verdana"/>
                <a:cs typeface="Verdana"/>
              </a:rPr>
              <a:t>todos  os tipos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equipamentos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rede (bridges, roteadores,  hubs, monitores ASCII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5" dirty="0">
                <a:latin typeface="Verdana"/>
                <a:cs typeface="Verdana"/>
              </a:rPr>
              <a:t>interfaces </a:t>
            </a:r>
            <a:r>
              <a:rPr sz="2400" spc="-15" dirty="0">
                <a:latin typeface="Verdana"/>
                <a:cs typeface="Verdana"/>
              </a:rPr>
              <a:t>WAN, </a:t>
            </a:r>
            <a:r>
              <a:rPr sz="2400" spc="-5" dirty="0">
                <a:latin typeface="Verdana"/>
                <a:cs typeface="Verdana"/>
              </a:rPr>
              <a:t>DS1,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DS3,</a:t>
            </a:r>
            <a:endParaRPr sz="2400" dirty="0">
              <a:latin typeface="Verdana"/>
              <a:cs typeface="Verdana"/>
            </a:endParaRPr>
          </a:p>
          <a:p>
            <a:pPr marL="13970" marR="116839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latin typeface="Verdana"/>
                <a:cs typeface="Verdana"/>
              </a:rPr>
              <a:t>X.25, </a:t>
            </a:r>
            <a:r>
              <a:rPr sz="2400" spc="-15" dirty="0">
                <a:latin typeface="Verdana"/>
                <a:cs typeface="Verdana"/>
              </a:rPr>
              <a:t>Frame </a:t>
            </a:r>
            <a:r>
              <a:rPr sz="2400" spc="-60" dirty="0">
                <a:latin typeface="Verdana"/>
                <a:cs typeface="Verdana"/>
              </a:rPr>
              <a:t>Relay, </a:t>
            </a:r>
            <a:r>
              <a:rPr sz="2400" spc="-5" dirty="0">
                <a:latin typeface="Verdana"/>
                <a:cs typeface="Verdana"/>
              </a:rPr>
              <a:t>Ethernet, </a:t>
            </a:r>
            <a:r>
              <a:rPr sz="2400" spc="-65" dirty="0">
                <a:latin typeface="Verdana"/>
                <a:cs typeface="Verdana"/>
              </a:rPr>
              <a:t>Token </a:t>
            </a:r>
            <a:r>
              <a:rPr sz="2400" spc="-5" dirty="0">
                <a:latin typeface="Verdana"/>
                <a:cs typeface="Verdana"/>
              </a:rPr>
              <a:t>Ring, FDDI,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5" dirty="0">
                <a:latin typeface="Verdana"/>
                <a:cs typeface="Verdana"/>
              </a:rPr>
              <a:t>etc.) </a:t>
            </a:r>
            <a:r>
              <a:rPr sz="2400" dirty="0">
                <a:latin typeface="Verdana"/>
                <a:cs typeface="Verdana"/>
              </a:rPr>
              <a:t>e  </a:t>
            </a:r>
            <a:r>
              <a:rPr sz="2400" spc="-5" dirty="0">
                <a:latin typeface="Verdana"/>
                <a:cs typeface="Verdana"/>
              </a:rPr>
              <a:t>também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os </a:t>
            </a:r>
            <a:r>
              <a:rPr sz="2400" spc="-5" dirty="0">
                <a:latin typeface="Verdana"/>
                <a:cs typeface="Verdana"/>
              </a:rPr>
              <a:t>protocolos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proprietários.</a:t>
            </a:r>
            <a:endParaRPr sz="2400" dirty="0">
              <a:latin typeface="Verdana"/>
              <a:cs typeface="Verdana"/>
            </a:endParaRPr>
          </a:p>
          <a:p>
            <a:pPr marL="13970" marR="208279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latin typeface="Verdana"/>
                <a:cs typeface="Verdana"/>
              </a:rPr>
              <a:t>Em </a:t>
            </a:r>
            <a:r>
              <a:rPr sz="2400" spc="-10" dirty="0">
                <a:latin typeface="Verdana"/>
                <a:cs typeface="Verdana"/>
              </a:rPr>
              <a:t>novembro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1991 </a:t>
            </a:r>
            <a:r>
              <a:rPr sz="2400" spc="-15" dirty="0">
                <a:latin typeface="Verdana"/>
                <a:cs typeface="Verdana"/>
              </a:rPr>
              <a:t>novos </a:t>
            </a:r>
            <a:r>
              <a:rPr sz="2400" spc="-5" dirty="0">
                <a:latin typeface="Verdana"/>
                <a:cs typeface="Verdana"/>
              </a:rPr>
              <a:t>requisitos são adicionados 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integração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5" dirty="0">
                <a:latin typeface="Verdana"/>
                <a:cs typeface="Verdana"/>
              </a:rPr>
              <a:t>"probes" com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finalidade</a:t>
            </a:r>
            <a:r>
              <a:rPr sz="2400" spc="-6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</a:t>
            </a:r>
          </a:p>
          <a:p>
            <a:pPr marL="13970" marR="1289050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latin typeface="Verdana"/>
                <a:cs typeface="Verdana"/>
              </a:rPr>
              <a:t>permitir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verificação </a:t>
            </a:r>
            <a:r>
              <a:rPr sz="2400" spc="-15" dirty="0">
                <a:latin typeface="Verdana"/>
                <a:cs typeface="Verdana"/>
              </a:rPr>
              <a:t>passinva </a:t>
            </a:r>
            <a:r>
              <a:rPr sz="2400" dirty="0">
                <a:latin typeface="Verdana"/>
                <a:cs typeface="Verdana"/>
              </a:rPr>
              <a:t>do </a:t>
            </a:r>
            <a:r>
              <a:rPr sz="2400" spc="-5" dirty="0">
                <a:latin typeface="Verdana"/>
                <a:cs typeface="Verdana"/>
              </a:rPr>
              <a:t>tráfego em </a:t>
            </a:r>
            <a:r>
              <a:rPr sz="2400" spc="5" dirty="0">
                <a:latin typeface="Verdana"/>
                <a:cs typeface="Verdana"/>
              </a:rPr>
              <a:t>um  </a:t>
            </a:r>
            <a:r>
              <a:rPr sz="2400" spc="-5" dirty="0">
                <a:latin typeface="Verdana"/>
                <a:cs typeface="Verdana"/>
              </a:rPr>
              <a:t>segmento </a:t>
            </a:r>
            <a:r>
              <a:rPr sz="2400" dirty="0">
                <a:latin typeface="Verdana"/>
                <a:cs typeface="Verdana"/>
              </a:rPr>
              <a:t>da </a:t>
            </a:r>
            <a:r>
              <a:rPr sz="2400" spc="-5" dirty="0">
                <a:latin typeface="Verdana"/>
                <a:cs typeface="Verdana"/>
              </a:rPr>
              <a:t>rede LAN </a:t>
            </a:r>
            <a:r>
              <a:rPr sz="2400" spc="-15" dirty="0">
                <a:latin typeface="Verdana"/>
                <a:cs typeface="Verdana"/>
              </a:rPr>
              <a:t>para </a:t>
            </a:r>
            <a:r>
              <a:rPr sz="2400" spc="-5" dirty="0">
                <a:latin typeface="Verdana"/>
                <a:cs typeface="Verdana"/>
              </a:rPr>
              <a:t>análises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posteriores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A1FB2E-06EF-46FD-8DC8-056CE2699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História do SNMP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18819" y="2691129"/>
            <a:ext cx="894969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43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Verdana"/>
                <a:cs typeface="Verdana"/>
              </a:rPr>
              <a:t>Em abril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10" dirty="0">
                <a:latin typeface="Verdana"/>
                <a:cs typeface="Verdana"/>
              </a:rPr>
              <a:t>1993,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versão </a:t>
            </a:r>
            <a:r>
              <a:rPr sz="2400" dirty="0">
                <a:latin typeface="Verdana"/>
                <a:cs typeface="Verdana"/>
              </a:rPr>
              <a:t>2 do SNMP é </a:t>
            </a:r>
            <a:r>
              <a:rPr sz="2400" spc="-5" dirty="0">
                <a:latin typeface="Verdana"/>
                <a:cs typeface="Verdana"/>
              </a:rPr>
              <a:t>publicada, com  funcionalidades de </a:t>
            </a:r>
            <a:r>
              <a:rPr sz="2400" spc="-10" dirty="0">
                <a:latin typeface="Verdana"/>
                <a:cs typeface="Verdana"/>
              </a:rPr>
              <a:t>segurança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-5" dirty="0">
                <a:latin typeface="Verdana"/>
                <a:cs typeface="Verdana"/>
              </a:rPr>
              <a:t>autenticação.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Esta</a:t>
            </a:r>
            <a:endParaRPr sz="2400" dirty="0">
              <a:latin typeface="Verdana"/>
              <a:cs typeface="Verdana"/>
            </a:endParaRPr>
          </a:p>
          <a:p>
            <a:pPr marL="12700" marR="243840">
              <a:lnSpc>
                <a:spcPct val="100000"/>
              </a:lnSpc>
              <a:spcBef>
                <a:spcPts val="890"/>
              </a:spcBef>
            </a:pPr>
            <a:r>
              <a:rPr sz="2400" spc="-10" dirty="0">
                <a:latin typeface="Verdana"/>
                <a:cs typeface="Verdana"/>
              </a:rPr>
              <a:t>versão </a:t>
            </a:r>
            <a:r>
              <a:rPr sz="2400" dirty="0">
                <a:latin typeface="Verdana"/>
                <a:cs typeface="Verdana"/>
              </a:rPr>
              <a:t>é </a:t>
            </a:r>
            <a:r>
              <a:rPr sz="2400" spc="-5" dirty="0">
                <a:latin typeface="Verdana"/>
                <a:cs typeface="Verdana"/>
              </a:rPr>
              <a:t>criticada porque introduz complexidade </a:t>
            </a:r>
            <a:r>
              <a:rPr sz="2400" dirty="0">
                <a:latin typeface="Verdana"/>
                <a:cs typeface="Verdana"/>
              </a:rPr>
              <a:t>e não é  </a:t>
            </a:r>
            <a:r>
              <a:rPr sz="2400" spc="-5" dirty="0">
                <a:latin typeface="Verdana"/>
                <a:cs typeface="Verdana"/>
              </a:rPr>
              <a:t>completamente </a:t>
            </a:r>
            <a:r>
              <a:rPr sz="2400" spc="-10" dirty="0">
                <a:latin typeface="Verdana"/>
                <a:cs typeface="Verdana"/>
              </a:rPr>
              <a:t>compatível </a:t>
            </a:r>
            <a:r>
              <a:rPr sz="2400" spc="-5" dirty="0">
                <a:latin typeface="Verdana"/>
                <a:cs typeface="Verdana"/>
              </a:rPr>
              <a:t>com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versão</a:t>
            </a:r>
            <a:r>
              <a:rPr sz="2400" spc="-4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1.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latin typeface="Verdana"/>
                <a:cs typeface="Verdana"/>
              </a:rPr>
              <a:t>Finalmente em 1997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versão </a:t>
            </a:r>
            <a:r>
              <a:rPr sz="2400" dirty="0">
                <a:latin typeface="Verdana"/>
                <a:cs typeface="Verdana"/>
              </a:rPr>
              <a:t>3 do SNMP é </a:t>
            </a:r>
            <a:r>
              <a:rPr sz="2400" spc="-5" dirty="0">
                <a:latin typeface="Verdana"/>
                <a:cs typeface="Verdana"/>
              </a:rPr>
              <a:t>publicada com  funcionalidades adicionais </a:t>
            </a:r>
            <a:r>
              <a:rPr sz="2400" dirty="0">
                <a:latin typeface="Verdana"/>
                <a:cs typeface="Verdana"/>
              </a:rPr>
              <a:t>de </a:t>
            </a:r>
            <a:r>
              <a:rPr sz="2400" spc="-10" dirty="0">
                <a:latin typeface="Verdana"/>
                <a:cs typeface="Verdana"/>
              </a:rPr>
              <a:t>adminstração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400" spc="-10" dirty="0">
                <a:latin typeface="Verdana"/>
                <a:cs typeface="Verdana"/>
              </a:rPr>
              <a:t>Segurança.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91534D-EF5B-4EF8-AF6A-DA833FA5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10">
            <a:extLst>
              <a:ext uri="{FF2B5EF4-FFF2-40B4-BE49-F238E27FC236}">
                <a16:creationId xmlns:a16="http://schemas.microsoft.com/office/drawing/2014/main" id="{8B452181-F3A3-430C-8C70-FCECE45BD310}"/>
              </a:ext>
            </a:extLst>
          </p:cNvPr>
          <p:cNvSpPr/>
          <p:nvPr/>
        </p:nvSpPr>
        <p:spPr>
          <a:xfrm>
            <a:off x="5499100" y="3870258"/>
            <a:ext cx="1377749" cy="2520869"/>
          </a:xfrm>
          <a:prstGeom prst="roundRect">
            <a:avLst>
              <a:gd name="adj" fmla="val 827"/>
            </a:avLst>
          </a:prstGeom>
          <a:solidFill>
            <a:srgbClr val="F2F9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9" name="Shape 713">
            <a:extLst>
              <a:ext uri="{FF2B5EF4-FFF2-40B4-BE49-F238E27FC236}">
                <a16:creationId xmlns:a16="http://schemas.microsoft.com/office/drawing/2014/main" id="{61D76B13-8F13-4D60-B707-E25757EC1DD5}"/>
              </a:ext>
            </a:extLst>
          </p:cNvPr>
          <p:cNvSpPr/>
          <p:nvPr/>
        </p:nvSpPr>
        <p:spPr>
          <a:xfrm>
            <a:off x="3093998" y="3870258"/>
            <a:ext cx="1346915" cy="2520868"/>
          </a:xfrm>
          <a:prstGeom prst="roundRect">
            <a:avLst>
              <a:gd name="adj" fmla="val 827"/>
            </a:avLst>
          </a:prstGeom>
          <a:solidFill>
            <a:srgbClr val="E6BAB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cxnSp>
        <p:nvCxnSpPr>
          <p:cNvPr id="10" name="Shape 798">
            <a:extLst>
              <a:ext uri="{FF2B5EF4-FFF2-40B4-BE49-F238E27FC236}">
                <a16:creationId xmlns:a16="http://schemas.microsoft.com/office/drawing/2014/main" id="{484A30B6-F3E3-4745-AE95-0D39E3865B2F}"/>
              </a:ext>
            </a:extLst>
          </p:cNvPr>
          <p:cNvCxnSpPr>
            <a:cxnSpLocks/>
          </p:cNvCxnSpPr>
          <p:nvPr/>
        </p:nvCxnSpPr>
        <p:spPr>
          <a:xfrm>
            <a:off x="4440913" y="4756174"/>
            <a:ext cx="1058187" cy="0"/>
          </a:xfrm>
          <a:prstGeom prst="straightConnector1">
            <a:avLst/>
          </a:prstGeom>
          <a:noFill/>
          <a:ln w="38100" cap="flat" cmpd="sng">
            <a:solidFill>
              <a:srgbClr val="C001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" name="Shape 2968">
            <a:extLst>
              <a:ext uri="{FF2B5EF4-FFF2-40B4-BE49-F238E27FC236}">
                <a16:creationId xmlns:a16="http://schemas.microsoft.com/office/drawing/2014/main" id="{0139FE82-DE53-42D9-87B3-19ECEB5777D6}"/>
              </a:ext>
            </a:extLst>
          </p:cNvPr>
          <p:cNvGrpSpPr/>
          <p:nvPr/>
        </p:nvGrpSpPr>
        <p:grpSpPr>
          <a:xfrm>
            <a:off x="3245109" y="4350050"/>
            <a:ext cx="1037464" cy="1561284"/>
            <a:chOff x="259264" y="613145"/>
            <a:chExt cx="502920" cy="731519"/>
          </a:xfrm>
        </p:grpSpPr>
        <p:sp>
          <p:nvSpPr>
            <p:cNvPr id="12" name="Shape 2969">
              <a:extLst>
                <a:ext uri="{FF2B5EF4-FFF2-40B4-BE49-F238E27FC236}">
                  <a16:creationId xmlns:a16="http://schemas.microsoft.com/office/drawing/2014/main" id="{830263F2-4275-4F7A-98F9-51FF82F1C03C}"/>
                </a:ext>
              </a:extLst>
            </p:cNvPr>
            <p:cNvSpPr/>
            <p:nvPr/>
          </p:nvSpPr>
          <p:spPr>
            <a:xfrm>
              <a:off x="259264" y="613145"/>
              <a:ext cx="502920" cy="731519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0" tIns="493775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u="none" strike="noStrike" cap="none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Roboto"/>
                </a:rPr>
                <a:t>Zabbix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u="none" strike="noStrike" cap="none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Roboto"/>
                </a:rPr>
                <a:t>Server</a:t>
              </a:r>
            </a:p>
          </p:txBody>
        </p:sp>
        <p:pic>
          <p:nvPicPr>
            <p:cNvPr id="13" name="Shape 2970">
              <a:extLst>
                <a:ext uri="{FF2B5EF4-FFF2-40B4-BE49-F238E27FC236}">
                  <a16:creationId xmlns:a16="http://schemas.microsoft.com/office/drawing/2014/main" id="{93A996A2-E512-4AAA-9148-81CC0D0B07B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95840" y="649720"/>
              <a:ext cx="429767" cy="429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2969">
            <a:extLst>
              <a:ext uri="{FF2B5EF4-FFF2-40B4-BE49-F238E27FC236}">
                <a16:creationId xmlns:a16="http://schemas.microsoft.com/office/drawing/2014/main" id="{36AC89C8-8E22-421C-9CC6-9A994660ECEE}"/>
              </a:ext>
            </a:extLst>
          </p:cNvPr>
          <p:cNvSpPr/>
          <p:nvPr/>
        </p:nvSpPr>
        <p:spPr>
          <a:xfrm>
            <a:off x="5666945" y="4350050"/>
            <a:ext cx="1037464" cy="156128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0" tIns="493775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SNMP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u="none" strike="noStrike" cap="none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device</a:t>
            </a:r>
          </a:p>
        </p:txBody>
      </p:sp>
      <p:pic>
        <p:nvPicPr>
          <p:cNvPr id="15" name="Shape 1039">
            <a:extLst>
              <a:ext uri="{FF2B5EF4-FFF2-40B4-BE49-F238E27FC236}">
                <a16:creationId xmlns:a16="http://schemas.microsoft.com/office/drawing/2014/main" id="{BCADA2EA-5325-482D-A1CB-1944FB38F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736" y="4459627"/>
            <a:ext cx="725453" cy="821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798">
            <a:extLst>
              <a:ext uri="{FF2B5EF4-FFF2-40B4-BE49-F238E27FC236}">
                <a16:creationId xmlns:a16="http://schemas.microsoft.com/office/drawing/2014/main" id="{0CA571CC-BB2F-4DBC-A357-21E5F9987277}"/>
              </a:ext>
            </a:extLst>
          </p:cNvPr>
          <p:cNvCxnSpPr>
            <a:cxnSpLocks/>
          </p:cNvCxnSpPr>
          <p:nvPr/>
        </p:nvCxnSpPr>
        <p:spPr>
          <a:xfrm>
            <a:off x="4440913" y="5359537"/>
            <a:ext cx="1058187" cy="0"/>
          </a:xfrm>
          <a:prstGeom prst="straightConnector1">
            <a:avLst/>
          </a:prstGeom>
          <a:noFill/>
          <a:ln w="38100" cap="flat" cmpd="sng">
            <a:solidFill>
              <a:srgbClr val="C001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4" name="Flowchart: Connector 6">
            <a:extLst>
              <a:ext uri="{FF2B5EF4-FFF2-40B4-BE49-F238E27FC236}">
                <a16:creationId xmlns:a16="http://schemas.microsoft.com/office/drawing/2014/main" id="{8DF66203-2EEB-4E47-AFC6-60CBD64FE97B}"/>
              </a:ext>
            </a:extLst>
          </p:cNvPr>
          <p:cNvSpPr/>
          <p:nvPr/>
        </p:nvSpPr>
        <p:spPr>
          <a:xfrm>
            <a:off x="4868403" y="4943130"/>
            <a:ext cx="203207" cy="20163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latin typeface="Verdana" panose="020B0604030504040204" pitchFamily="34" charset="0"/>
              </a:rPr>
              <a:t>1</a:t>
            </a:r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0AEB9DF-5DE6-46AE-A325-31B79EA380CF}"/>
              </a:ext>
            </a:extLst>
          </p:cNvPr>
          <p:cNvSpPr txBox="1">
            <a:spLocks/>
          </p:cNvSpPr>
          <p:nvPr/>
        </p:nvSpPr>
        <p:spPr>
          <a:xfrm>
            <a:off x="748744" y="1846593"/>
            <a:ext cx="8442523" cy="164295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2400" b="1" i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kern="0" dirty="0"/>
              <a:t>No polling SNMP , o </a:t>
            </a:r>
            <a:r>
              <a:rPr lang="en-US" sz="2200" b="0" kern="0" dirty="0" err="1"/>
              <a:t>gerente</a:t>
            </a:r>
            <a:r>
              <a:rPr lang="en-US" sz="2200" b="0" kern="0" dirty="0"/>
              <a:t> NMP (Zabbix Server) </a:t>
            </a:r>
            <a:r>
              <a:rPr lang="en-US" sz="2200" b="0" kern="0" dirty="0" err="1"/>
              <a:t>solicita</a:t>
            </a:r>
            <a:r>
              <a:rPr lang="en-US" sz="2200" b="0" kern="0" dirty="0"/>
              <a:t> a </a:t>
            </a:r>
            <a:r>
              <a:rPr lang="en-US" sz="2200" b="0" kern="0" dirty="0" err="1"/>
              <a:t>informação</a:t>
            </a:r>
            <a:r>
              <a:rPr lang="en-US" sz="2200" b="0" kern="0" dirty="0"/>
              <a:t> para o </a:t>
            </a:r>
            <a:r>
              <a:rPr lang="en-US" sz="2200" b="0" kern="0" dirty="0" err="1"/>
              <a:t>agente</a:t>
            </a:r>
            <a:r>
              <a:rPr lang="en-US" sz="2200" b="0" kern="0" dirty="0"/>
              <a:t> SNMP (device), </a:t>
            </a:r>
            <a:r>
              <a:rPr lang="en-US" sz="2200" b="0" kern="0" dirty="0" err="1"/>
              <a:t>onde</a:t>
            </a:r>
            <a:r>
              <a:rPr lang="en-US" sz="2200" b="0" kern="0" dirty="0"/>
              <a:t> </a:t>
            </a:r>
            <a:r>
              <a:rPr lang="en-US" sz="2200" b="0" kern="0" dirty="0" err="1"/>
              <a:t>responde</a:t>
            </a:r>
            <a:r>
              <a:rPr lang="en-US" sz="2200" b="0" kern="0" dirty="0"/>
              <a:t>  com a </a:t>
            </a:r>
            <a:r>
              <a:rPr lang="en-US" sz="2200" b="0" kern="0" dirty="0" err="1"/>
              <a:t>métrica</a:t>
            </a:r>
            <a:r>
              <a:rPr lang="en-US" sz="2200" b="0" kern="0" dirty="0"/>
              <a:t> </a:t>
            </a:r>
            <a:r>
              <a:rPr lang="en-US" sz="2200" b="0" kern="0" dirty="0" err="1"/>
              <a:t>solicitada</a:t>
            </a:r>
            <a:r>
              <a:rPr lang="en-US" sz="2200" b="0" kern="0" dirty="0"/>
              <a:t>.</a:t>
            </a: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F8B15A6-4B00-448B-B635-C707F1D28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910" y="421640"/>
            <a:ext cx="4919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SNMP </a:t>
            </a:r>
            <a:r>
              <a:rPr lang="pt-BR" spc="-105" dirty="0"/>
              <a:t>Agent (</a:t>
            </a:r>
            <a:r>
              <a:rPr lang="pt-BR" spc="-105" dirty="0" err="1"/>
              <a:t>Polling</a:t>
            </a:r>
            <a:r>
              <a:rPr lang="pt-BR" spc="-105" dirty="0"/>
              <a:t>)</a:t>
            </a:r>
            <a:endParaRPr spc="-2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53E9D501-D209-4378-BE1E-746D5CCE6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710">
            <a:extLst>
              <a:ext uri="{FF2B5EF4-FFF2-40B4-BE49-F238E27FC236}">
                <a16:creationId xmlns:a16="http://schemas.microsoft.com/office/drawing/2014/main" id="{523C66BD-CDA7-4B47-B37F-6D31B948B3BE}"/>
              </a:ext>
            </a:extLst>
          </p:cNvPr>
          <p:cNvSpPr/>
          <p:nvPr/>
        </p:nvSpPr>
        <p:spPr>
          <a:xfrm>
            <a:off x="8056602" y="3492875"/>
            <a:ext cx="1643238" cy="2520869"/>
          </a:xfrm>
          <a:prstGeom prst="roundRect">
            <a:avLst>
              <a:gd name="adj" fmla="val 827"/>
            </a:avLst>
          </a:prstGeom>
          <a:solidFill>
            <a:srgbClr val="F2F9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8" name="Shape 710">
            <a:extLst>
              <a:ext uri="{FF2B5EF4-FFF2-40B4-BE49-F238E27FC236}">
                <a16:creationId xmlns:a16="http://schemas.microsoft.com/office/drawing/2014/main" id="{8B452181-F3A3-430C-8C70-FCECE45BD310}"/>
              </a:ext>
            </a:extLst>
          </p:cNvPr>
          <p:cNvSpPr/>
          <p:nvPr/>
        </p:nvSpPr>
        <p:spPr>
          <a:xfrm>
            <a:off x="3215564" y="3473451"/>
            <a:ext cx="1377749" cy="2520869"/>
          </a:xfrm>
          <a:prstGeom prst="roundRect">
            <a:avLst>
              <a:gd name="adj" fmla="val 827"/>
            </a:avLst>
          </a:prstGeom>
          <a:solidFill>
            <a:srgbClr val="F2F9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9" name="Shape 713">
            <a:extLst>
              <a:ext uri="{FF2B5EF4-FFF2-40B4-BE49-F238E27FC236}">
                <a16:creationId xmlns:a16="http://schemas.microsoft.com/office/drawing/2014/main" id="{61D76B13-8F13-4D60-B707-E25757EC1DD5}"/>
              </a:ext>
            </a:extLst>
          </p:cNvPr>
          <p:cNvSpPr/>
          <p:nvPr/>
        </p:nvSpPr>
        <p:spPr>
          <a:xfrm>
            <a:off x="810462" y="3473451"/>
            <a:ext cx="1346915" cy="2520868"/>
          </a:xfrm>
          <a:prstGeom prst="roundRect">
            <a:avLst>
              <a:gd name="adj" fmla="val 827"/>
            </a:avLst>
          </a:prstGeom>
          <a:solidFill>
            <a:srgbClr val="E6BAB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grpSp>
        <p:nvGrpSpPr>
          <p:cNvPr id="11" name="Shape 2968">
            <a:extLst>
              <a:ext uri="{FF2B5EF4-FFF2-40B4-BE49-F238E27FC236}">
                <a16:creationId xmlns:a16="http://schemas.microsoft.com/office/drawing/2014/main" id="{0139FE82-DE53-42D9-87B3-19ECEB5777D6}"/>
              </a:ext>
            </a:extLst>
          </p:cNvPr>
          <p:cNvGrpSpPr/>
          <p:nvPr/>
        </p:nvGrpSpPr>
        <p:grpSpPr>
          <a:xfrm>
            <a:off x="961573" y="3953243"/>
            <a:ext cx="1037464" cy="1561284"/>
            <a:chOff x="259264" y="613145"/>
            <a:chExt cx="502920" cy="731519"/>
          </a:xfrm>
        </p:grpSpPr>
        <p:sp>
          <p:nvSpPr>
            <p:cNvPr id="12" name="Shape 2969">
              <a:extLst>
                <a:ext uri="{FF2B5EF4-FFF2-40B4-BE49-F238E27FC236}">
                  <a16:creationId xmlns:a16="http://schemas.microsoft.com/office/drawing/2014/main" id="{830263F2-4275-4F7A-98F9-51FF82F1C03C}"/>
                </a:ext>
              </a:extLst>
            </p:cNvPr>
            <p:cNvSpPr/>
            <p:nvPr/>
          </p:nvSpPr>
          <p:spPr>
            <a:xfrm>
              <a:off x="259264" y="613145"/>
              <a:ext cx="502920" cy="731519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0" tIns="493775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u="none" strike="noStrike" cap="none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Roboto"/>
                </a:rPr>
                <a:t>Zabbix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u="none" strike="noStrike" cap="none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Roboto"/>
                </a:rPr>
                <a:t>Server</a:t>
              </a:r>
            </a:p>
          </p:txBody>
        </p:sp>
        <p:pic>
          <p:nvPicPr>
            <p:cNvPr id="13" name="Shape 2970">
              <a:extLst>
                <a:ext uri="{FF2B5EF4-FFF2-40B4-BE49-F238E27FC236}">
                  <a16:creationId xmlns:a16="http://schemas.microsoft.com/office/drawing/2014/main" id="{93A996A2-E512-4AAA-9148-81CC0D0B07B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95840" y="649720"/>
              <a:ext cx="429767" cy="429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2969">
            <a:extLst>
              <a:ext uri="{FF2B5EF4-FFF2-40B4-BE49-F238E27FC236}">
                <a16:creationId xmlns:a16="http://schemas.microsoft.com/office/drawing/2014/main" id="{36AC89C8-8E22-421C-9CC6-9A994660ECEE}"/>
              </a:ext>
            </a:extLst>
          </p:cNvPr>
          <p:cNvSpPr/>
          <p:nvPr/>
        </p:nvSpPr>
        <p:spPr>
          <a:xfrm>
            <a:off x="3383409" y="3953243"/>
            <a:ext cx="1037464" cy="156128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0" tIns="493775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Roboto"/>
            </a:endParaRPr>
          </a:p>
          <a:p>
            <a:pPr lvl="0" algn="ctr">
              <a:buClr>
                <a:srgbClr val="212121"/>
              </a:buClr>
              <a:buSzPct val="25000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Trap Log </a:t>
            </a:r>
          </a:p>
          <a:p>
            <a:pPr lvl="0" algn="ctr">
              <a:buClr>
                <a:srgbClr val="212121"/>
              </a:buClr>
              <a:buSzPct val="25000"/>
            </a:pPr>
            <a:r>
              <a:rPr lang="en-US" u="none" strike="noStrike" cap="none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File</a:t>
            </a:r>
          </a:p>
        </p:txBody>
      </p:sp>
      <p:pic>
        <p:nvPicPr>
          <p:cNvPr id="15" name="Shape 1039">
            <a:extLst>
              <a:ext uri="{FF2B5EF4-FFF2-40B4-BE49-F238E27FC236}">
                <a16:creationId xmlns:a16="http://schemas.microsoft.com/office/drawing/2014/main" id="{BCADA2EA-5325-482D-A1CB-1944FB38F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200" y="4062820"/>
            <a:ext cx="725453" cy="8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713">
            <a:extLst>
              <a:ext uri="{FF2B5EF4-FFF2-40B4-BE49-F238E27FC236}">
                <a16:creationId xmlns:a16="http://schemas.microsoft.com/office/drawing/2014/main" id="{9860A3A1-E57F-445B-B922-5523F4B7BE30}"/>
              </a:ext>
            </a:extLst>
          </p:cNvPr>
          <p:cNvSpPr/>
          <p:nvPr/>
        </p:nvSpPr>
        <p:spPr>
          <a:xfrm>
            <a:off x="5651500" y="3473450"/>
            <a:ext cx="1346915" cy="2520868"/>
          </a:xfrm>
          <a:prstGeom prst="roundRect">
            <a:avLst>
              <a:gd name="adj" fmla="val 827"/>
            </a:avLst>
          </a:prstGeom>
          <a:solidFill>
            <a:srgbClr val="E6BAB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9" name="Shape 2969">
            <a:extLst>
              <a:ext uri="{FF2B5EF4-FFF2-40B4-BE49-F238E27FC236}">
                <a16:creationId xmlns:a16="http://schemas.microsoft.com/office/drawing/2014/main" id="{8D735DD6-C3EA-4F42-AF57-C9208C5E9DF3}"/>
              </a:ext>
            </a:extLst>
          </p:cNvPr>
          <p:cNvSpPr/>
          <p:nvPr/>
        </p:nvSpPr>
        <p:spPr>
          <a:xfrm>
            <a:off x="5796586" y="3994352"/>
            <a:ext cx="1056743" cy="156128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0" tIns="493775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u="none" strike="noStrike" cap="none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 Script </a:t>
            </a:r>
            <a:r>
              <a:rPr lang="en-US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ou</a:t>
            </a:r>
            <a:endParaRPr lang="en-US" u="none" strike="noStrike" cap="none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SNMPTT</a:t>
            </a:r>
            <a:endParaRPr lang="en-US" u="none" strike="noStrike" cap="none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Roboto"/>
            </a:endParaRPr>
          </a:p>
        </p:txBody>
      </p:sp>
      <p:sp>
        <p:nvSpPr>
          <p:cNvPr id="21" name="Shape 2969">
            <a:extLst>
              <a:ext uri="{FF2B5EF4-FFF2-40B4-BE49-F238E27FC236}">
                <a16:creationId xmlns:a16="http://schemas.microsoft.com/office/drawing/2014/main" id="{50995098-8718-4B2D-83C3-675F8319F0E7}"/>
              </a:ext>
            </a:extLst>
          </p:cNvPr>
          <p:cNvSpPr/>
          <p:nvPr/>
        </p:nvSpPr>
        <p:spPr>
          <a:xfrm>
            <a:off x="8224447" y="3953242"/>
            <a:ext cx="1377748" cy="156128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0" tIns="493775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SnmpTrapd</a:t>
            </a:r>
            <a:endParaRPr lang="en-US" u="none" strike="noStrike" cap="none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Roboto"/>
            </a:endParaRPr>
          </a:p>
        </p:txBody>
      </p:sp>
      <p:pic>
        <p:nvPicPr>
          <p:cNvPr id="22" name="Shape 1039">
            <a:extLst>
              <a:ext uri="{FF2B5EF4-FFF2-40B4-BE49-F238E27FC236}">
                <a16:creationId xmlns:a16="http://schemas.microsoft.com/office/drawing/2014/main" id="{92AC5E46-FD2F-4803-9AB4-B6614B7195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0594" y="4126806"/>
            <a:ext cx="725453" cy="821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hape 798">
            <a:extLst>
              <a:ext uri="{FF2B5EF4-FFF2-40B4-BE49-F238E27FC236}">
                <a16:creationId xmlns:a16="http://schemas.microsoft.com/office/drawing/2014/main" id="{A2BFC90D-7D7E-4D26-8E72-A2941C936DFD}"/>
              </a:ext>
            </a:extLst>
          </p:cNvPr>
          <p:cNvCxnSpPr>
            <a:cxnSpLocks/>
          </p:cNvCxnSpPr>
          <p:nvPr/>
        </p:nvCxnSpPr>
        <p:spPr>
          <a:xfrm>
            <a:off x="6998415" y="4647141"/>
            <a:ext cx="1058187" cy="0"/>
          </a:xfrm>
          <a:prstGeom prst="straightConnector1">
            <a:avLst/>
          </a:prstGeom>
          <a:noFill/>
          <a:ln w="38100" cap="flat" cmpd="sng">
            <a:solidFill>
              <a:srgbClr val="C001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Shape 798">
            <a:extLst>
              <a:ext uri="{FF2B5EF4-FFF2-40B4-BE49-F238E27FC236}">
                <a16:creationId xmlns:a16="http://schemas.microsoft.com/office/drawing/2014/main" id="{E98E23B7-1138-41E1-8291-6D88A9EF1F3B}"/>
              </a:ext>
            </a:extLst>
          </p:cNvPr>
          <p:cNvCxnSpPr>
            <a:cxnSpLocks/>
          </p:cNvCxnSpPr>
          <p:nvPr/>
        </p:nvCxnSpPr>
        <p:spPr>
          <a:xfrm>
            <a:off x="2157377" y="4647141"/>
            <a:ext cx="1058187" cy="0"/>
          </a:xfrm>
          <a:prstGeom prst="straightConnector1">
            <a:avLst/>
          </a:prstGeom>
          <a:noFill/>
          <a:ln w="38100" cap="flat" cmpd="sng">
            <a:solidFill>
              <a:srgbClr val="C001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Shape 798">
            <a:extLst>
              <a:ext uri="{FF2B5EF4-FFF2-40B4-BE49-F238E27FC236}">
                <a16:creationId xmlns:a16="http://schemas.microsoft.com/office/drawing/2014/main" id="{68EDA077-658F-422A-BD20-B7170B414EBB}"/>
              </a:ext>
            </a:extLst>
          </p:cNvPr>
          <p:cNvCxnSpPr>
            <a:cxnSpLocks/>
          </p:cNvCxnSpPr>
          <p:nvPr/>
        </p:nvCxnSpPr>
        <p:spPr>
          <a:xfrm>
            <a:off x="4593313" y="4647141"/>
            <a:ext cx="1058187" cy="0"/>
          </a:xfrm>
          <a:prstGeom prst="straightConnector1">
            <a:avLst/>
          </a:prstGeom>
          <a:noFill/>
          <a:ln w="38100" cap="flat" cmpd="sng">
            <a:solidFill>
              <a:srgbClr val="C001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9" name="Shape 1039">
            <a:extLst>
              <a:ext uri="{FF2B5EF4-FFF2-40B4-BE49-F238E27FC236}">
                <a16:creationId xmlns:a16="http://schemas.microsoft.com/office/drawing/2014/main" id="{2CBD1527-7816-42C6-B0DB-39BB2EAC7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8616" y="3953242"/>
            <a:ext cx="725453" cy="8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2AA431-F0E0-4626-A050-FBB1F215774C}"/>
              </a:ext>
            </a:extLst>
          </p:cNvPr>
          <p:cNvSpPr/>
          <p:nvPr/>
        </p:nvSpPr>
        <p:spPr>
          <a:xfrm>
            <a:off x="4986361" y="51451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2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961974-9DB1-4793-9B3F-6A8BEFBE080E}"/>
              </a:ext>
            </a:extLst>
          </p:cNvPr>
          <p:cNvSpPr/>
          <p:nvPr/>
        </p:nvSpPr>
        <p:spPr>
          <a:xfrm>
            <a:off x="7460588" y="516984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1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247733-3A1D-42C7-A7DA-B2DC8FB9AD55}"/>
              </a:ext>
            </a:extLst>
          </p:cNvPr>
          <p:cNvSpPr/>
          <p:nvPr/>
        </p:nvSpPr>
        <p:spPr>
          <a:xfrm>
            <a:off x="2520830" y="51360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3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A209B7-B4DD-497B-A127-E7CBA0E7D78C}"/>
              </a:ext>
            </a:extLst>
          </p:cNvPr>
          <p:cNvSpPr/>
          <p:nvPr/>
        </p:nvSpPr>
        <p:spPr>
          <a:xfrm>
            <a:off x="7975431" y="6868154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/>
              <a:t>Trap</a:t>
            </a:r>
            <a:endParaRPr lang="pt-BR" sz="24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6791A3-4883-4A40-9C96-27B82F460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53" y="1361682"/>
            <a:ext cx="9431887" cy="187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Receber traps SNMP é o oposto de coletar informações via SNMP polling. Normalmente as mensagens de trap são enviados com base em alguma condição. (por exemplo, a temperatura é alta ou a interface está inativa) </a:t>
            </a: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EE800DA6-5AEE-4C78-BF69-214CE7691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4300" y="421640"/>
            <a:ext cx="8217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l">
              <a:spcBef>
                <a:spcPts val="100"/>
              </a:spcBef>
            </a:pP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SNMP </a:t>
            </a:r>
            <a:r>
              <a:rPr lang="pt-BR" spc="-10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Perl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trap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</a:rPr>
              <a:t>receiver</a:t>
            </a:r>
            <a:br>
              <a:rPr lang="pt-BR" spc="-1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spc="-20" dirty="0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788E0D0-DF11-4001-B2E1-0B56145FF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6521450"/>
            <a:ext cx="1544185" cy="77452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0E688C2-1C83-482B-ACCB-9FB341E75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1" y="6333263"/>
            <a:ext cx="1377749" cy="1069782"/>
          </a:xfrm>
          <a:prstGeom prst="rect">
            <a:avLst/>
          </a:prstGeom>
        </p:spPr>
      </p:pic>
      <p:sp>
        <p:nvSpPr>
          <p:cNvPr id="34" name="Seta: Dobrada para Cima 33">
            <a:extLst>
              <a:ext uri="{FF2B5EF4-FFF2-40B4-BE49-F238E27FC236}">
                <a16:creationId xmlns:a16="http://schemas.microsoft.com/office/drawing/2014/main" id="{875665F7-CDF6-4986-9101-7F9033931AEB}"/>
              </a:ext>
            </a:extLst>
          </p:cNvPr>
          <p:cNvSpPr/>
          <p:nvPr/>
        </p:nvSpPr>
        <p:spPr>
          <a:xfrm>
            <a:off x="7975431" y="6307454"/>
            <a:ext cx="866954" cy="4460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5E1944C1-6951-4AAF-AF70-5ECBE5CF2783}"/>
              </a:ext>
            </a:extLst>
          </p:cNvPr>
          <p:cNvSpPr/>
          <p:nvPr/>
        </p:nvSpPr>
        <p:spPr>
          <a:xfrm>
            <a:off x="8984077" y="6235473"/>
            <a:ext cx="81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kern="0" dirty="0"/>
              <a:t>UDP </a:t>
            </a:r>
          </a:p>
          <a:p>
            <a:pPr algn="ctr"/>
            <a:r>
              <a:rPr lang="en-US" sz="2400" b="1" kern="0" dirty="0"/>
              <a:t>162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6393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1230</Words>
  <Application>Microsoft Office PowerPoint</Application>
  <PresentationFormat>Personalizar</PresentationFormat>
  <Paragraphs>204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Roboto</vt:lpstr>
      <vt:lpstr>Times New Roman</vt:lpstr>
      <vt:lpstr>Verdana</vt:lpstr>
      <vt:lpstr>Office Theme</vt:lpstr>
      <vt:lpstr>SNMP TRAP</vt:lpstr>
      <vt:lpstr>Apresentação do PowerPoint</vt:lpstr>
      <vt:lpstr>Roteiro</vt:lpstr>
      <vt:lpstr>História do SNMP</vt:lpstr>
      <vt:lpstr>História do SNMP</vt:lpstr>
      <vt:lpstr>História do SNMP</vt:lpstr>
      <vt:lpstr>História do SNMP</vt:lpstr>
      <vt:lpstr>SNMP Agent (Polling)</vt:lpstr>
      <vt:lpstr>SNMP Trap via Perl trap receiver </vt:lpstr>
      <vt:lpstr>SNMP Trap via Perl trap receiver</vt:lpstr>
      <vt:lpstr>SNMP Trap via Perl trap receiver</vt:lpstr>
      <vt:lpstr>SNMP Trap via Perl trap receiver</vt:lpstr>
      <vt:lpstr>SNMP Trap via Perl trap receiver</vt:lpstr>
      <vt:lpstr>SNMP Trap via Perl trap receiver</vt:lpstr>
      <vt:lpstr>SNMP Trap via Perl trap receiver</vt:lpstr>
      <vt:lpstr>Apresentação do PowerPoint</vt:lpstr>
      <vt:lpstr>Apresentação do PowerPoint</vt:lpstr>
      <vt:lpstr>Apresentação do PowerPoint</vt:lpstr>
      <vt:lpstr>Apresentação do PowerPoint</vt:lpstr>
      <vt:lpstr>SNMP Trap via Zabbix sender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SNMP TRAP</dc:title>
  <dc:creator>Rihards Olups</dc:creator>
  <cp:lastModifiedBy>Vinicius Murmann</cp:lastModifiedBy>
  <cp:revision>45</cp:revision>
  <dcterms:created xsi:type="dcterms:W3CDTF">2019-04-25T03:17:38Z</dcterms:created>
  <dcterms:modified xsi:type="dcterms:W3CDTF">2019-04-26T17:45:14Z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2017-04-29T00:00:00Z</vt:filetime>
  </property>
  <property fmtid="{D5CDD505-2E9C-101B-9397-08002B2CF9AE}" pid="3" name="Creator">
    <vt:lpwstr>Impress</vt:lpwstr>
  </property>
  <property fmtid="{D5CDD505-2E9C-101B-9397-08002B2CF9AE}" pid="4" name="LastSaved">
    <vt:filetime>2019-04-25T00:00:00Z</vt:filetime>
  </property>
</Properties>
</file>